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460" r:id="rId2"/>
    <p:sldId id="443" r:id="rId3"/>
    <p:sldId id="386" r:id="rId4"/>
    <p:sldId id="457" r:id="rId5"/>
    <p:sldId id="395" r:id="rId6"/>
    <p:sldId id="397" r:id="rId7"/>
    <p:sldId id="396" r:id="rId8"/>
    <p:sldId id="383" r:id="rId9"/>
    <p:sldId id="387" r:id="rId10"/>
    <p:sldId id="398" r:id="rId11"/>
    <p:sldId id="456" r:id="rId12"/>
    <p:sldId id="385" r:id="rId13"/>
    <p:sldId id="384" r:id="rId14"/>
    <p:sldId id="400" r:id="rId15"/>
    <p:sldId id="401" r:id="rId16"/>
    <p:sldId id="403" r:id="rId17"/>
    <p:sldId id="339" r:id="rId18"/>
    <p:sldId id="430" r:id="rId19"/>
    <p:sldId id="432" r:id="rId20"/>
    <p:sldId id="431" r:id="rId21"/>
    <p:sldId id="388" r:id="rId22"/>
    <p:sldId id="454" r:id="rId23"/>
    <p:sldId id="341" r:id="rId24"/>
    <p:sldId id="342" r:id="rId25"/>
    <p:sldId id="424" r:id="rId26"/>
    <p:sldId id="455" r:id="rId27"/>
    <p:sldId id="349" r:id="rId28"/>
    <p:sldId id="350" r:id="rId29"/>
    <p:sldId id="399" r:id="rId30"/>
    <p:sldId id="351" r:id="rId31"/>
    <p:sldId id="352" r:id="rId32"/>
    <p:sldId id="444" r:id="rId33"/>
    <p:sldId id="406" r:id="rId34"/>
    <p:sldId id="407" r:id="rId35"/>
    <p:sldId id="408" r:id="rId36"/>
    <p:sldId id="409" r:id="rId37"/>
    <p:sldId id="410" r:id="rId38"/>
    <p:sldId id="445" r:id="rId39"/>
    <p:sldId id="405" r:id="rId40"/>
    <p:sldId id="449" r:id="rId41"/>
    <p:sldId id="357" r:id="rId42"/>
    <p:sldId id="458" r:id="rId43"/>
    <p:sldId id="446" r:id="rId44"/>
    <p:sldId id="415" r:id="rId45"/>
    <p:sldId id="447" r:id="rId46"/>
    <p:sldId id="448" r:id="rId47"/>
    <p:sldId id="434" r:id="rId48"/>
    <p:sldId id="412" r:id="rId49"/>
    <p:sldId id="440" r:id="rId50"/>
    <p:sldId id="324" r:id="rId51"/>
    <p:sldId id="390" r:id="rId52"/>
    <p:sldId id="419" r:id="rId53"/>
    <p:sldId id="450" r:id="rId54"/>
    <p:sldId id="288" r:id="rId55"/>
    <p:sldId id="451" r:id="rId56"/>
    <p:sldId id="369" r:id="rId57"/>
    <p:sldId id="378" r:id="rId58"/>
    <p:sldId id="371" r:id="rId59"/>
    <p:sldId id="373" r:id="rId60"/>
    <p:sldId id="425" r:id="rId61"/>
    <p:sldId id="422" r:id="rId62"/>
    <p:sldId id="328" r:id="rId63"/>
    <p:sldId id="413" r:id="rId64"/>
    <p:sldId id="426" r:id="rId65"/>
    <p:sldId id="394" r:id="rId66"/>
    <p:sldId id="303" r:id="rId67"/>
    <p:sldId id="437" r:id="rId68"/>
    <p:sldId id="439" r:id="rId69"/>
    <p:sldId id="382" r:id="rId70"/>
    <p:sldId id="452" r:id="rId71"/>
    <p:sldId id="459" r:id="rId72"/>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82373" autoAdjust="0"/>
  </p:normalViewPr>
  <p:slideViewPr>
    <p:cSldViewPr snapToGrid="0">
      <p:cViewPr varScale="1">
        <p:scale>
          <a:sx n="96" d="100"/>
          <a:sy n="96" d="100"/>
        </p:scale>
        <p:origin x="115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4584"/>
    </p:cViewPr>
  </p:sorterViewPr>
  <p:notesViewPr>
    <p:cSldViewPr snapToGrid="0">
      <p:cViewPr varScale="1">
        <p:scale>
          <a:sx n="54" d="100"/>
          <a:sy n="54" d="100"/>
        </p:scale>
        <p:origin x="2796"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7676F-6BE8-417C-8BDA-C92BE41B92FA}" type="datetimeFigureOut">
              <a:rPr lang="zh-TW" altLang="en-US" smtClean="0"/>
              <a:pPr/>
              <a:t>2017/3/15</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27CAEA-99F6-4A2B-B222-DB2832B21DC7}" type="slidenum">
              <a:rPr lang="zh-TW" altLang="en-US" smtClean="0"/>
              <a:pPr/>
              <a:t>‹#›</a:t>
            </a:fld>
            <a:endParaRPr lang="zh-TW" altLang="en-US"/>
          </a:p>
        </p:txBody>
      </p:sp>
    </p:spTree>
    <p:extLst>
      <p:ext uri="{BB962C8B-B14F-4D97-AF65-F5344CB8AC3E}">
        <p14:creationId xmlns:p14="http://schemas.microsoft.com/office/powerpoint/2010/main" val="4205618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2</a:t>
            </a:fld>
            <a:endParaRPr lang="zh-TW" altLang="en-US"/>
          </a:p>
        </p:txBody>
      </p:sp>
    </p:spTree>
    <p:extLst>
      <p:ext uri="{BB962C8B-B14F-4D97-AF65-F5344CB8AC3E}">
        <p14:creationId xmlns:p14="http://schemas.microsoft.com/office/powerpoint/2010/main" val="759958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sz="1200" b="0" i="0" kern="1200" dirty="0">
                <a:solidFill>
                  <a:schemeClr val="tx1"/>
                </a:solidFill>
                <a:latin typeface="+mn-lt"/>
                <a:ea typeface="+mn-ea"/>
                <a:cs typeface="+mn-cs"/>
              </a:rPr>
              <a:t>煙之定義為</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材料發生燃燒或熱分解時所釋放出散播於空氣中之固態，液態微粒及氣體</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。煙是火災燃燒過程中一項重要的產物，因為能見度</a:t>
            </a:r>
            <a:r>
              <a:rPr lang="en-US" altLang="zh-TW" sz="1200" b="0" i="0" kern="1200" dirty="0">
                <a:solidFill>
                  <a:schemeClr val="tx1"/>
                </a:solidFill>
                <a:latin typeface="+mn-lt"/>
                <a:ea typeface="+mn-ea"/>
                <a:cs typeface="+mn-cs"/>
              </a:rPr>
              <a:t>﹝Visibility﹞</a:t>
            </a:r>
            <a:r>
              <a:rPr lang="zh-TW" altLang="en-US" sz="1200" b="0" i="0" kern="1200" dirty="0">
                <a:solidFill>
                  <a:schemeClr val="tx1"/>
                </a:solidFill>
                <a:latin typeface="+mn-lt"/>
                <a:ea typeface="+mn-ea"/>
                <a:cs typeface="+mn-cs"/>
              </a:rPr>
              <a:t>是避難者能否逃出發生火災之建築物，以及消防人員能否找出火災、撲滅火災的影響因素。煙會助長驚慌狀況，因為它有視線遮蔽及刺激效應。在許多情況，逃生途徑上煙往往比溫度更早達到令人難以忍受程度。 </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11</a:t>
            </a:fld>
            <a:endParaRPr lang="zh-TW" altLang="en-US"/>
          </a:p>
        </p:txBody>
      </p:sp>
    </p:spTree>
    <p:extLst>
      <p:ext uri="{BB962C8B-B14F-4D97-AF65-F5344CB8AC3E}">
        <p14:creationId xmlns:p14="http://schemas.microsoft.com/office/powerpoint/2010/main" val="3096085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12</a:t>
            </a:fld>
            <a:endParaRPr lang="zh-TW" altLang="en-US"/>
          </a:p>
        </p:txBody>
      </p:sp>
    </p:spTree>
    <p:extLst>
      <p:ext uri="{BB962C8B-B14F-4D97-AF65-F5344CB8AC3E}">
        <p14:creationId xmlns:p14="http://schemas.microsoft.com/office/powerpoint/2010/main" val="4201982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17</a:t>
            </a:fld>
            <a:endParaRPr lang="zh-TW" altLang="en-US"/>
          </a:p>
        </p:txBody>
      </p:sp>
    </p:spTree>
    <p:extLst>
      <p:ext uri="{BB962C8B-B14F-4D97-AF65-F5344CB8AC3E}">
        <p14:creationId xmlns:p14="http://schemas.microsoft.com/office/powerpoint/2010/main" val="4151809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sz="1200" b="0" i="0" kern="1200" dirty="0">
                <a:solidFill>
                  <a:schemeClr val="tx1"/>
                </a:solidFill>
                <a:latin typeface="+mn-lt"/>
                <a:ea typeface="+mn-ea"/>
                <a:cs typeface="+mn-cs"/>
              </a:rPr>
              <a:t>『112』</a:t>
            </a:r>
            <a:r>
              <a:rPr lang="zh-TW" altLang="en-US" sz="1200" b="0" i="0" kern="1200" dirty="0">
                <a:solidFill>
                  <a:schemeClr val="tx1"/>
                </a:solidFill>
                <a:latin typeface="+mn-lt"/>
                <a:ea typeface="+mn-ea"/>
                <a:cs typeface="+mn-cs"/>
              </a:rPr>
              <a:t>的使用時機與方法：</a:t>
            </a:r>
          </a:p>
          <a:p>
            <a:r>
              <a:rPr lang="en-US" altLang="zh-TW" sz="1200" b="0" i="0" kern="1200" dirty="0">
                <a:solidFill>
                  <a:schemeClr val="tx1"/>
                </a:solidFill>
                <a:latin typeface="+mn-lt"/>
                <a:ea typeface="+mn-ea"/>
                <a:cs typeface="+mn-cs"/>
              </a:rPr>
              <a:t>A. </a:t>
            </a:r>
            <a:r>
              <a:rPr lang="zh-TW" altLang="en-US" sz="1200" b="0" i="0" kern="1200" dirty="0">
                <a:solidFill>
                  <a:schemeClr val="tx1"/>
                </a:solidFill>
                <a:latin typeface="+mn-lt"/>
                <a:ea typeface="+mn-ea"/>
                <a:cs typeface="+mn-cs"/>
              </a:rPr>
              <a:t>當您遇到緊急狀況時，所在位置收訊不佳，只要您的手機收發功能正常，不論您是否在中華電信行動電話收訊範圍，只要有任何一家</a:t>
            </a:r>
            <a:r>
              <a:rPr lang="en-US" altLang="zh-TW" sz="1200" b="0" i="0" kern="1200" dirty="0">
                <a:solidFill>
                  <a:schemeClr val="tx1"/>
                </a:solidFill>
                <a:latin typeface="+mn-lt"/>
                <a:ea typeface="+mn-ea"/>
                <a:cs typeface="+mn-cs"/>
              </a:rPr>
              <a:t>3G/GSM</a:t>
            </a:r>
            <a:r>
              <a:rPr lang="zh-TW" altLang="en-US" sz="1200" b="0" i="0" kern="1200" dirty="0">
                <a:solidFill>
                  <a:schemeClr val="tx1"/>
                </a:solidFill>
                <a:latin typeface="+mn-lt"/>
                <a:ea typeface="+mn-ea"/>
                <a:cs typeface="+mn-cs"/>
              </a:rPr>
              <a:t>系統業者的訊號，就可以幫您轉接警察局或消防局，而且</a:t>
            </a:r>
            <a:r>
              <a:rPr lang="en-US" altLang="zh-TW" sz="1200" b="0" i="0" kern="1200" dirty="0">
                <a:solidFill>
                  <a:schemeClr val="tx1"/>
                </a:solidFill>
                <a:latin typeface="+mn-lt"/>
                <a:ea typeface="+mn-ea"/>
                <a:cs typeface="+mn-cs"/>
              </a:rPr>
              <a:t>『112』</a:t>
            </a:r>
            <a:r>
              <a:rPr lang="zh-TW" altLang="en-US" sz="1200" b="0" i="0" kern="1200" dirty="0">
                <a:solidFill>
                  <a:schemeClr val="tx1"/>
                </a:solidFill>
                <a:latin typeface="+mn-lt"/>
                <a:ea typeface="+mn-ea"/>
                <a:cs typeface="+mn-cs"/>
              </a:rPr>
              <a:t>有中、英文語音說明，對來台旅遊的外國朋友也能方便使用。</a:t>
            </a:r>
          </a:p>
          <a:p>
            <a:r>
              <a:rPr lang="en-US" altLang="zh-TW" sz="1200" b="0" i="0" kern="1200" dirty="0">
                <a:solidFill>
                  <a:schemeClr val="tx1"/>
                </a:solidFill>
                <a:latin typeface="+mn-lt"/>
                <a:ea typeface="+mn-ea"/>
                <a:cs typeface="+mn-cs"/>
              </a:rPr>
              <a:t>B. </a:t>
            </a:r>
            <a:r>
              <a:rPr lang="zh-TW" altLang="en-US" sz="1200" b="0" i="0" kern="1200" dirty="0">
                <a:solidFill>
                  <a:schemeClr val="tx1"/>
                </a:solidFill>
                <a:latin typeface="+mn-lt"/>
                <a:ea typeface="+mn-ea"/>
                <a:cs typeface="+mn-cs"/>
              </a:rPr>
              <a:t>撥打</a:t>
            </a:r>
            <a:r>
              <a:rPr lang="en-US" altLang="zh-TW" sz="1200" b="0" i="0" kern="1200" dirty="0">
                <a:solidFill>
                  <a:schemeClr val="tx1"/>
                </a:solidFill>
                <a:latin typeface="+mn-lt"/>
                <a:ea typeface="+mn-ea"/>
                <a:cs typeface="+mn-cs"/>
              </a:rPr>
              <a:t>『112』</a:t>
            </a:r>
            <a:r>
              <a:rPr lang="zh-TW" altLang="en-US" sz="1200" b="0" i="0" kern="1200" dirty="0">
                <a:solidFill>
                  <a:schemeClr val="tx1"/>
                </a:solidFill>
                <a:latin typeface="+mn-lt"/>
                <a:ea typeface="+mn-ea"/>
                <a:cs typeface="+mn-cs"/>
              </a:rPr>
              <a:t>，您將會聽到以下語音：</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這裡是行動電話</a:t>
            </a:r>
            <a:r>
              <a:rPr lang="en-US" altLang="zh-TW" sz="1200" b="0" i="0" kern="1200" dirty="0">
                <a:solidFill>
                  <a:schemeClr val="tx1"/>
                </a:solidFill>
                <a:latin typeface="+mn-lt"/>
                <a:ea typeface="+mn-ea"/>
                <a:cs typeface="+mn-cs"/>
              </a:rPr>
              <a:t>112</a:t>
            </a:r>
            <a:r>
              <a:rPr lang="zh-TW" altLang="en-US" sz="1200" b="0" i="0" kern="1200" dirty="0">
                <a:solidFill>
                  <a:schemeClr val="tx1"/>
                </a:solidFill>
                <a:latin typeface="+mn-lt"/>
                <a:ea typeface="+mn-ea"/>
                <a:cs typeface="+mn-cs"/>
              </a:rPr>
              <a:t>緊急救難專線，您若要報案請按</a:t>
            </a:r>
            <a:r>
              <a:rPr lang="en-US" altLang="zh-TW" sz="1200" b="0" i="0" kern="1200" dirty="0">
                <a:solidFill>
                  <a:schemeClr val="tx1"/>
                </a:solidFill>
                <a:latin typeface="+mn-lt"/>
                <a:ea typeface="+mn-ea"/>
                <a:cs typeface="+mn-cs"/>
              </a:rPr>
              <a:t>〝0〞</a:t>
            </a:r>
            <a:r>
              <a:rPr lang="zh-TW" altLang="en-US" sz="1200" b="0" i="0" kern="1200" dirty="0">
                <a:solidFill>
                  <a:schemeClr val="tx1"/>
                </a:solidFill>
                <a:latin typeface="+mn-lt"/>
                <a:ea typeface="+mn-ea"/>
                <a:cs typeface="+mn-cs"/>
              </a:rPr>
              <a:t>，我們將為您轉接</a:t>
            </a:r>
            <a:r>
              <a:rPr lang="en-US" altLang="zh-TW" sz="1200" b="0" i="0" kern="1200" dirty="0">
                <a:solidFill>
                  <a:schemeClr val="tx1"/>
                </a:solidFill>
                <a:latin typeface="+mn-lt"/>
                <a:ea typeface="+mn-ea"/>
                <a:cs typeface="+mn-cs"/>
              </a:rPr>
              <a:t>〝110〞</a:t>
            </a:r>
            <a:r>
              <a:rPr lang="zh-TW" altLang="en-US" sz="1200" b="0" i="0" kern="1200" dirty="0">
                <a:solidFill>
                  <a:schemeClr val="tx1"/>
                </a:solidFill>
                <a:latin typeface="+mn-lt"/>
                <a:ea typeface="+mn-ea"/>
                <a:cs typeface="+mn-cs"/>
              </a:rPr>
              <a:t>警察局，您若急需救助請按</a:t>
            </a:r>
            <a:r>
              <a:rPr lang="en-US" altLang="zh-TW" sz="1200" b="0" i="0" kern="1200" dirty="0">
                <a:solidFill>
                  <a:schemeClr val="tx1"/>
                </a:solidFill>
                <a:latin typeface="+mn-lt"/>
                <a:ea typeface="+mn-ea"/>
                <a:cs typeface="+mn-cs"/>
              </a:rPr>
              <a:t>〝9〞</a:t>
            </a:r>
            <a:r>
              <a:rPr lang="zh-TW" altLang="en-US" sz="1200" b="0" i="0" kern="1200" dirty="0">
                <a:solidFill>
                  <a:schemeClr val="tx1"/>
                </a:solidFill>
                <a:latin typeface="+mn-lt"/>
                <a:ea typeface="+mn-ea"/>
                <a:cs typeface="+mn-cs"/>
              </a:rPr>
              <a:t>，我們將為您轉接</a:t>
            </a:r>
            <a:r>
              <a:rPr lang="en-US" altLang="zh-TW" sz="1200" b="0" i="0" kern="1200" dirty="0">
                <a:solidFill>
                  <a:schemeClr val="tx1"/>
                </a:solidFill>
                <a:latin typeface="+mn-lt"/>
                <a:ea typeface="+mn-ea"/>
                <a:cs typeface="+mn-cs"/>
              </a:rPr>
              <a:t>〝119〞</a:t>
            </a:r>
            <a:r>
              <a:rPr lang="zh-TW" altLang="en-US" sz="1200" b="0" i="0" kern="1200" dirty="0">
                <a:solidFill>
                  <a:schemeClr val="tx1"/>
                </a:solidFill>
                <a:latin typeface="+mn-lt"/>
                <a:ea typeface="+mn-ea"/>
                <a:cs typeface="+mn-cs"/>
              </a:rPr>
              <a:t>消防局。</a:t>
            </a:r>
            <a:r>
              <a:rPr lang="en-US" altLang="zh-TW" sz="1200" b="0" i="0" kern="1200" dirty="0">
                <a:solidFill>
                  <a:schemeClr val="tx1"/>
                </a:solidFill>
                <a:latin typeface="+mn-lt"/>
                <a:ea typeface="+mn-ea"/>
                <a:cs typeface="+mn-cs"/>
              </a:rPr>
              <a:t>』</a:t>
            </a:r>
          </a:p>
          <a:p>
            <a:r>
              <a:rPr lang="en-US" altLang="zh-TW" sz="1200" b="0" i="0" kern="1200" dirty="0">
                <a:solidFill>
                  <a:schemeClr val="tx1"/>
                </a:solidFill>
                <a:latin typeface="+mn-lt"/>
                <a:ea typeface="+mn-ea"/>
                <a:cs typeface="+mn-cs"/>
              </a:rPr>
              <a:t>C. </a:t>
            </a:r>
            <a:r>
              <a:rPr lang="zh-TW" altLang="en-US" sz="1200" b="0" i="0" kern="1200" dirty="0">
                <a:solidFill>
                  <a:schemeClr val="tx1"/>
                </a:solidFill>
                <a:latin typeface="+mn-lt"/>
                <a:ea typeface="+mn-ea"/>
                <a:cs typeface="+mn-cs"/>
              </a:rPr>
              <a:t>無論您是否經常到深山野外出遊，請攜帶手機並牢記</a:t>
            </a:r>
            <a:r>
              <a:rPr lang="en-US" altLang="zh-TW" sz="1200" b="0" i="0" kern="1200" dirty="0">
                <a:solidFill>
                  <a:schemeClr val="tx1"/>
                </a:solidFill>
                <a:latin typeface="+mn-lt"/>
                <a:ea typeface="+mn-ea"/>
                <a:cs typeface="+mn-cs"/>
              </a:rPr>
              <a:t>『112』</a:t>
            </a:r>
            <a:r>
              <a:rPr lang="zh-TW" altLang="en-US" sz="1200" b="0" i="0" kern="1200">
                <a:solidFill>
                  <a:schemeClr val="tx1"/>
                </a:solidFill>
                <a:latin typeface="+mn-lt"/>
                <a:ea typeface="+mn-ea"/>
                <a:cs typeface="+mn-cs"/>
              </a:rPr>
              <a:t>，有備無患更安心。</a:t>
            </a:r>
          </a:p>
          <a:p>
            <a:endParaRPr lang="zh-TW" altLang="en-US"/>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20</a:t>
            </a:fld>
            <a:endParaRPr lang="zh-TW" altLang="en-US"/>
          </a:p>
        </p:txBody>
      </p:sp>
    </p:spTree>
    <p:extLst>
      <p:ext uri="{BB962C8B-B14F-4D97-AF65-F5344CB8AC3E}">
        <p14:creationId xmlns:p14="http://schemas.microsoft.com/office/powerpoint/2010/main" val="3693040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一、事：發生什麼事？需要求助的原因？是火災？還是救護？其他案件？</a:t>
            </a:r>
            <a:endParaRPr lang="en-US" altLang="zh-TW" dirty="0"/>
          </a:p>
          <a:p>
            <a:r>
              <a:rPr lang="zh-TW" altLang="en-US" dirty="0"/>
              <a:t>二、地址：發生的詳細地址及樓層</a:t>
            </a:r>
            <a:endParaRPr lang="en-US" altLang="zh-TW" dirty="0"/>
          </a:p>
          <a:p>
            <a:r>
              <a:rPr lang="zh-TW" altLang="en-US" dirty="0"/>
              <a:t>三、物：什麼東西在燒？燒多大？建築物概況？</a:t>
            </a:r>
            <a:endParaRPr lang="en-US" altLang="zh-TW" dirty="0"/>
          </a:p>
          <a:p>
            <a:r>
              <a:rPr lang="zh-TW" altLang="en-US" dirty="0"/>
              <a:t>四、人：是否有人受困或在火場裡面？多少人受傷？</a:t>
            </a:r>
            <a:endParaRPr lang="en-US" altLang="zh-TW" dirty="0"/>
          </a:p>
          <a:p>
            <a:r>
              <a:rPr lang="zh-TW" altLang="en-US" dirty="0"/>
              <a:t>五、話</a:t>
            </a:r>
            <a:r>
              <a:rPr lang="zh-TW" altLang="en-US" dirty="0" smtClean="0"/>
              <a:t>：說話清楚</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21</a:t>
            </a:fld>
            <a:endParaRPr lang="zh-TW" altLang="en-US"/>
          </a:p>
        </p:txBody>
      </p:sp>
    </p:spTree>
    <p:extLst>
      <p:ext uri="{BB962C8B-B14F-4D97-AF65-F5344CB8AC3E}">
        <p14:creationId xmlns:p14="http://schemas.microsoft.com/office/powerpoint/2010/main" val="3878942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若遇到沒有地址或較複雜的地點應</a:t>
            </a:r>
            <a:endParaRPr lang="en-US" altLang="zh-TW" dirty="0"/>
          </a:p>
          <a:p>
            <a:r>
              <a:rPr lang="en-US" altLang="zh-TW" dirty="0"/>
              <a:t>1</a:t>
            </a:r>
            <a:r>
              <a:rPr lang="en-US" altLang="zh-TW" dirty="0" smtClean="0"/>
              <a:t>.</a:t>
            </a:r>
            <a:r>
              <a:rPr lang="zh-TW" altLang="en-US" dirty="0" smtClean="0"/>
              <a:t>講明附近大</a:t>
            </a:r>
            <a:r>
              <a:rPr lang="zh-TW" altLang="en-US" dirty="0"/>
              <a:t>目標的地標或建築物</a:t>
            </a:r>
            <a:endParaRPr lang="en-US" altLang="zh-TW" dirty="0"/>
          </a:p>
          <a:p>
            <a:r>
              <a:rPr lang="en-US" altLang="zh-TW" dirty="0"/>
              <a:t>2</a:t>
            </a:r>
            <a:r>
              <a:rPr lang="en-US" altLang="zh-TW" dirty="0" smtClean="0"/>
              <a:t>.</a:t>
            </a:r>
            <a:r>
              <a:rPr lang="zh-TW" altLang="en-US" dirty="0" smtClean="0"/>
              <a:t>請</a:t>
            </a:r>
            <a:r>
              <a:rPr lang="zh-TW" altLang="en-US" dirty="0"/>
              <a:t>報案人至外面</a:t>
            </a:r>
            <a:r>
              <a:rPr lang="zh-TW" altLang="en-US" dirty="0" smtClean="0"/>
              <a:t>帶領</a:t>
            </a:r>
            <a:endParaRPr lang="en-US" altLang="zh-TW" dirty="0" smtClean="0"/>
          </a:p>
          <a:p>
            <a:r>
              <a:rPr lang="en-US" altLang="zh-TW" dirty="0" smtClean="0"/>
              <a:t>3.</a:t>
            </a:r>
            <a:r>
              <a:rPr lang="zh-TW" altLang="en-US" smtClean="0"/>
              <a:t>報電線桿上的標示</a:t>
            </a:r>
            <a:endParaRPr lang="en-US" altLang="zh-TW"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22</a:t>
            </a:fld>
            <a:endParaRPr lang="zh-TW" altLang="en-US"/>
          </a:p>
        </p:txBody>
      </p:sp>
    </p:spTree>
    <p:extLst>
      <p:ext uri="{BB962C8B-B14F-4D97-AF65-F5344CB8AC3E}">
        <p14:creationId xmlns:p14="http://schemas.microsoft.com/office/powerpoint/2010/main" val="2161184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什麼情況不適用滅火</a:t>
            </a:r>
            <a:r>
              <a:rPr lang="en-US" altLang="zh-TW" dirty="0"/>
              <a:t>??</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23</a:t>
            </a:fld>
            <a:endParaRPr lang="zh-TW" altLang="en-US"/>
          </a:p>
        </p:txBody>
      </p:sp>
    </p:spTree>
    <p:extLst>
      <p:ext uri="{BB962C8B-B14F-4D97-AF65-F5344CB8AC3E}">
        <p14:creationId xmlns:p14="http://schemas.microsoft.com/office/powerpoint/2010/main" val="313725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不建議滅火的原因</a:t>
            </a:r>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24</a:t>
            </a:fld>
            <a:endParaRPr lang="zh-TW" altLang="en-US"/>
          </a:p>
        </p:txBody>
      </p:sp>
    </p:spTree>
    <p:extLst>
      <p:ext uri="{BB962C8B-B14F-4D97-AF65-F5344CB8AC3E}">
        <p14:creationId xmlns:p14="http://schemas.microsoft.com/office/powerpoint/2010/main" val="3808044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25</a:t>
            </a:fld>
            <a:endParaRPr lang="zh-TW" altLang="en-US"/>
          </a:p>
        </p:txBody>
      </p:sp>
    </p:spTree>
    <p:extLst>
      <p:ext uri="{BB962C8B-B14F-4D97-AF65-F5344CB8AC3E}">
        <p14:creationId xmlns:p14="http://schemas.microsoft.com/office/powerpoint/2010/main" val="514915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開門前先以</a:t>
            </a:r>
            <a:r>
              <a:rPr lang="zh-TW" altLang="en-US" dirty="0" smtClean="0"/>
              <a:t>手背觸</a:t>
            </a:r>
            <a:r>
              <a:rPr lang="zh-TW" altLang="en-US" dirty="0"/>
              <a:t>碰門是否感覺熱，若開門無火煙或熱即可逃生，開門有煙或熱則關門待救</a:t>
            </a:r>
            <a:r>
              <a:rPr lang="zh-TW" altLang="en-US" dirty="0" smtClean="0"/>
              <a:t>。</a:t>
            </a:r>
            <a:endParaRPr lang="en-US" altLang="zh-TW" dirty="0" smtClean="0"/>
          </a:p>
          <a:p>
            <a:r>
              <a:rPr lang="zh-TW" altLang="en-US" dirty="0" smtClean="0"/>
              <a:t>找圖</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27</a:t>
            </a:fld>
            <a:endParaRPr lang="zh-TW" altLang="en-US"/>
          </a:p>
        </p:txBody>
      </p:sp>
    </p:spTree>
    <p:extLst>
      <p:ext uri="{BB962C8B-B14F-4D97-AF65-F5344CB8AC3E}">
        <p14:creationId xmlns:p14="http://schemas.microsoft.com/office/powerpoint/2010/main" val="3764384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藉由重大火災傷亡事故，警惕應該重視火的可怕</a:t>
            </a:r>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3</a:t>
            </a:fld>
            <a:endParaRPr lang="zh-TW" altLang="en-US"/>
          </a:p>
        </p:txBody>
      </p:sp>
    </p:spTree>
    <p:extLst>
      <p:ext uri="{BB962C8B-B14F-4D97-AF65-F5344CB8AC3E}">
        <p14:creationId xmlns:p14="http://schemas.microsoft.com/office/powerpoint/2010/main" val="4048901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煙囪效應 影片案例</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28</a:t>
            </a:fld>
            <a:endParaRPr lang="zh-TW" altLang="en-US"/>
          </a:p>
        </p:txBody>
      </p:sp>
    </p:spTree>
    <p:extLst>
      <p:ext uri="{BB962C8B-B14F-4D97-AF65-F5344CB8AC3E}">
        <p14:creationId xmlns:p14="http://schemas.microsoft.com/office/powerpoint/2010/main" val="3489887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29</a:t>
            </a:fld>
            <a:endParaRPr lang="zh-TW" altLang="en-US"/>
          </a:p>
        </p:txBody>
      </p:sp>
    </p:spTree>
    <p:extLst>
      <p:ext uri="{BB962C8B-B14F-4D97-AF65-F5344CB8AC3E}">
        <p14:creationId xmlns:p14="http://schemas.microsoft.com/office/powerpoint/2010/main" val="393208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煙向上竄升的速度每秒約</a:t>
            </a:r>
            <a:r>
              <a:rPr lang="en-US" altLang="zh-TW" dirty="0"/>
              <a:t>3~5</a:t>
            </a:r>
            <a:r>
              <a:rPr lang="zh-TW" altLang="en-US" dirty="0"/>
              <a:t>公尺，人向上移動的速度無法比煙還快</a:t>
            </a:r>
            <a:endParaRPr lang="en-US" altLang="zh-TW" dirty="0"/>
          </a:p>
          <a:p>
            <a:r>
              <a:rPr lang="en-US" altLang="zh-TW" dirty="0"/>
              <a:t>(</a:t>
            </a:r>
            <a:r>
              <a:rPr lang="zh-TW" altLang="en-US" dirty="0"/>
              <a:t>表示你一秒鐘必須跑兩層樓才能比煙快</a:t>
            </a:r>
            <a:r>
              <a:rPr lang="en-US" altLang="zh-TW" dirty="0"/>
              <a:t>)</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30</a:t>
            </a:fld>
            <a:endParaRPr lang="zh-TW" altLang="en-US"/>
          </a:p>
        </p:txBody>
      </p:sp>
    </p:spTree>
    <p:extLst>
      <p:ext uri="{BB962C8B-B14F-4D97-AF65-F5344CB8AC3E}">
        <p14:creationId xmlns:p14="http://schemas.microsoft.com/office/powerpoint/2010/main" val="3798215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mtClean="0"/>
              <a:t>開門無火煙向下逃生，但是</a:t>
            </a:r>
            <a:endParaRPr lang="zh-TW" altLang="en-US"/>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32</a:t>
            </a:fld>
            <a:endParaRPr lang="zh-TW" altLang="en-US"/>
          </a:p>
        </p:txBody>
      </p:sp>
    </p:spTree>
    <p:extLst>
      <p:ext uri="{BB962C8B-B14F-4D97-AF65-F5344CB8AC3E}">
        <p14:creationId xmlns:p14="http://schemas.microsoft.com/office/powerpoint/2010/main" val="1356298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註解請詳細</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34</a:t>
            </a:fld>
            <a:endParaRPr lang="zh-TW" altLang="en-US"/>
          </a:p>
        </p:txBody>
      </p:sp>
    </p:spTree>
    <p:extLst>
      <p:ext uri="{BB962C8B-B14F-4D97-AF65-F5344CB8AC3E}">
        <p14:creationId xmlns:p14="http://schemas.microsoft.com/office/powerpoint/2010/main" val="3028837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低姿勢的重要性</a:t>
            </a:r>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35</a:t>
            </a:fld>
            <a:endParaRPr lang="zh-TW" altLang="en-US"/>
          </a:p>
        </p:txBody>
      </p:sp>
    </p:spTree>
    <p:extLst>
      <p:ext uri="{BB962C8B-B14F-4D97-AF65-F5344CB8AC3E}">
        <p14:creationId xmlns:p14="http://schemas.microsoft.com/office/powerpoint/2010/main" val="2976056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每半年訓練</a:t>
            </a:r>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36</a:t>
            </a:fld>
            <a:endParaRPr lang="zh-TW" altLang="en-US"/>
          </a:p>
        </p:txBody>
      </p:sp>
    </p:spTree>
    <p:extLst>
      <p:ext uri="{BB962C8B-B14F-4D97-AF65-F5344CB8AC3E}">
        <p14:creationId xmlns:p14="http://schemas.microsoft.com/office/powerpoint/2010/main" val="2501412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頭上腳下，採倒退方式往下爬，因為頭朝下，容易重心不穩，可能因此跌下</a:t>
            </a:r>
            <a:r>
              <a:rPr lang="zh-TW" altLang="en-US" dirty="0" smtClean="0"/>
              <a:t>樓梯</a:t>
            </a:r>
            <a:endParaRPr lang="en-US" altLang="zh-TW" dirty="0" smtClean="0"/>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37</a:t>
            </a:fld>
            <a:endParaRPr lang="zh-TW" altLang="en-US"/>
          </a:p>
        </p:txBody>
      </p:sp>
    </p:spTree>
    <p:extLst>
      <p:ext uri="{BB962C8B-B14F-4D97-AF65-F5344CB8AC3E}">
        <p14:creationId xmlns:p14="http://schemas.microsoft.com/office/powerpoint/2010/main" val="2071489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如果你認為濕毛巾可以帶你穿越火場濃煙的話，那你就把自己帶入危險之中啦</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38</a:t>
            </a:fld>
            <a:endParaRPr lang="zh-TW" altLang="en-US"/>
          </a:p>
        </p:txBody>
      </p:sp>
    </p:spTree>
    <p:extLst>
      <p:ext uri="{BB962C8B-B14F-4D97-AF65-F5344CB8AC3E}">
        <p14:creationId xmlns:p14="http://schemas.microsoft.com/office/powerpoint/2010/main" val="3459906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火場濃煙溫度高達</a:t>
            </a:r>
            <a:r>
              <a:rPr lang="en-US" altLang="zh-TW" dirty="0" smtClean="0"/>
              <a:t>700</a:t>
            </a:r>
            <a:r>
              <a:rPr lang="zh-TW" altLang="en-US" dirty="0" smtClean="0"/>
              <a:t>度</a:t>
            </a:r>
            <a:r>
              <a:rPr lang="en-US" altLang="zh-TW" dirty="0" smtClean="0"/>
              <a:t>!</a:t>
            </a:r>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41</a:t>
            </a:fld>
            <a:endParaRPr lang="zh-TW" altLang="en-US"/>
          </a:p>
        </p:txBody>
      </p:sp>
    </p:spTree>
    <p:extLst>
      <p:ext uri="{BB962C8B-B14F-4D97-AF65-F5344CB8AC3E}">
        <p14:creationId xmlns:p14="http://schemas.microsoft.com/office/powerpoint/2010/main" val="137138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隨著科技的日新月異，都市化的結果，雖然我們不用在像遠古時代一樣擔心害怕成為野獸的食物，但我們的生活中還是充滿著意外，我們不曉得意外或明天哪個會先到</a:t>
            </a:r>
            <a:r>
              <a:rPr lang="en-US" altLang="zh-TW" dirty="0" smtClean="0"/>
              <a:t>?</a:t>
            </a:r>
            <a:endParaRPr lang="en-US" altLang="zh-TW"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4</a:t>
            </a:fld>
            <a:endParaRPr lang="zh-TW" altLang="en-US"/>
          </a:p>
        </p:txBody>
      </p:sp>
    </p:spTree>
    <p:extLst>
      <p:ext uri="{BB962C8B-B14F-4D97-AF65-F5344CB8AC3E}">
        <p14:creationId xmlns:p14="http://schemas.microsoft.com/office/powerpoint/2010/main" val="1616609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46</a:t>
            </a:fld>
            <a:endParaRPr lang="zh-TW" altLang="en-US"/>
          </a:p>
        </p:txBody>
      </p:sp>
    </p:spTree>
    <p:extLst>
      <p:ext uri="{BB962C8B-B14F-4D97-AF65-F5344CB8AC3E}">
        <p14:creationId xmlns:p14="http://schemas.microsoft.com/office/powerpoint/2010/main" val="2257354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105.07.23</a:t>
            </a:r>
            <a:r>
              <a:rPr lang="zh-TW" altLang="en-US" dirty="0"/>
              <a:t>台北成功關門案例</a:t>
            </a:r>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47</a:t>
            </a:fld>
            <a:endParaRPr lang="zh-TW" altLang="en-US"/>
          </a:p>
        </p:txBody>
      </p:sp>
    </p:spTree>
    <p:extLst>
      <p:ext uri="{BB962C8B-B14F-4D97-AF65-F5344CB8AC3E}">
        <p14:creationId xmlns:p14="http://schemas.microsoft.com/office/powerpoint/2010/main" val="2755945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有高雄</a:t>
            </a:r>
            <a:r>
              <a:rPr lang="zh-TW" altLang="en-US" dirty="0"/>
              <a:t>成功關門</a:t>
            </a:r>
            <a:r>
              <a:rPr lang="zh-TW" altLang="en-US" dirty="0" smtClean="0"/>
              <a:t>案例影片連結</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48</a:t>
            </a:fld>
            <a:endParaRPr lang="zh-TW" altLang="en-US"/>
          </a:p>
        </p:txBody>
      </p:sp>
    </p:spTree>
    <p:extLst>
      <p:ext uri="{BB962C8B-B14F-4D97-AF65-F5344CB8AC3E}">
        <p14:creationId xmlns:p14="http://schemas.microsoft.com/office/powerpoint/2010/main" val="1600634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53</a:t>
            </a:fld>
            <a:endParaRPr lang="zh-TW" altLang="en-US"/>
          </a:p>
        </p:txBody>
      </p:sp>
    </p:spTree>
    <p:extLst>
      <p:ext uri="{BB962C8B-B14F-4D97-AF65-F5344CB8AC3E}">
        <p14:creationId xmlns:p14="http://schemas.microsoft.com/office/powerpoint/2010/main" val="3644110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關門→開窗→等待</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54</a:t>
            </a:fld>
            <a:endParaRPr lang="zh-TW" altLang="en-US"/>
          </a:p>
        </p:txBody>
      </p:sp>
    </p:spTree>
    <p:extLst>
      <p:ext uri="{BB962C8B-B14F-4D97-AF65-F5344CB8AC3E}">
        <p14:creationId xmlns:p14="http://schemas.microsoft.com/office/powerpoint/2010/main" val="2552538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55</a:t>
            </a:fld>
            <a:endParaRPr lang="zh-TW" altLang="en-US"/>
          </a:p>
        </p:txBody>
      </p:sp>
    </p:spTree>
    <p:extLst>
      <p:ext uri="{BB962C8B-B14F-4D97-AF65-F5344CB8AC3E}">
        <p14:creationId xmlns:p14="http://schemas.microsoft.com/office/powerpoint/2010/main" val="1168413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案例有影片</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56</a:t>
            </a:fld>
            <a:endParaRPr lang="zh-TW" altLang="en-US"/>
          </a:p>
        </p:txBody>
      </p:sp>
    </p:spTree>
    <p:extLst>
      <p:ext uri="{BB962C8B-B14F-4D97-AF65-F5344CB8AC3E}">
        <p14:creationId xmlns:p14="http://schemas.microsoft.com/office/powerpoint/2010/main" val="3833135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為什麼不能跑</a:t>
            </a:r>
            <a:r>
              <a:rPr lang="en-US" altLang="zh-TW" dirty="0" smtClean="0"/>
              <a:t>?</a:t>
            </a:r>
            <a:r>
              <a:rPr lang="zh-TW" altLang="en-US" dirty="0" smtClean="0"/>
              <a:t>因為跑會加速與空氣中的氧反應，使燃燒更劇。</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57</a:t>
            </a:fld>
            <a:endParaRPr lang="zh-TW" altLang="en-US"/>
          </a:p>
        </p:txBody>
      </p:sp>
    </p:spTree>
    <p:extLst>
      <p:ext uri="{BB962C8B-B14F-4D97-AF65-F5344CB8AC3E}">
        <p14:creationId xmlns:p14="http://schemas.microsoft.com/office/powerpoint/2010/main" val="2013249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58</a:t>
            </a:fld>
            <a:endParaRPr lang="zh-TW" altLang="en-US"/>
          </a:p>
        </p:txBody>
      </p:sp>
    </p:spTree>
    <p:extLst>
      <p:ext uri="{BB962C8B-B14F-4D97-AF65-F5344CB8AC3E}">
        <p14:creationId xmlns:p14="http://schemas.microsoft.com/office/powerpoint/2010/main" val="3301814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停躺滾影片</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61</a:t>
            </a:fld>
            <a:endParaRPr lang="zh-TW" altLang="en-US"/>
          </a:p>
        </p:txBody>
      </p:sp>
    </p:spTree>
    <p:extLst>
      <p:ext uri="{BB962C8B-B14F-4D97-AF65-F5344CB8AC3E}">
        <p14:creationId xmlns:p14="http://schemas.microsoft.com/office/powerpoint/2010/main" val="2331608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說明任何地點都有可能會發生火災</a:t>
            </a:r>
            <a:r>
              <a:rPr lang="en-US" altLang="zh-TW" dirty="0"/>
              <a:t>(</a:t>
            </a:r>
            <a:r>
              <a:rPr lang="zh-TW" altLang="en-US" dirty="0"/>
              <a:t>八仙塵爆 →桃園遊覽車事件→雄三飛彈→機車自燃→ 台鐵爆炸 </a:t>
            </a:r>
            <a:r>
              <a:rPr lang="en-US" altLang="zh-TW" dirty="0"/>
              <a:t>)</a:t>
            </a:r>
            <a:r>
              <a:rPr lang="zh-TW" altLang="en-US" dirty="0"/>
              <a:t>很多意外的發生都會意想不到</a:t>
            </a:r>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5</a:t>
            </a:fld>
            <a:endParaRPr lang="zh-TW" altLang="en-US"/>
          </a:p>
        </p:txBody>
      </p:sp>
    </p:spTree>
    <p:extLst>
      <p:ext uri="{BB962C8B-B14F-4D97-AF65-F5344CB8AC3E}">
        <p14:creationId xmlns:p14="http://schemas.microsoft.com/office/powerpoint/2010/main" val="3835089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這場火災在上午</a:t>
            </a:r>
            <a:r>
              <a:rPr lang="en-US" altLang="zh-TW" dirty="0"/>
              <a:t>5</a:t>
            </a:r>
            <a:r>
              <a:rPr lang="zh-TW" altLang="en-US" dirty="0"/>
              <a:t>時</a:t>
            </a:r>
            <a:r>
              <a:rPr lang="en-US" altLang="zh-TW" dirty="0"/>
              <a:t>10</a:t>
            </a:r>
            <a:r>
              <a:rPr lang="zh-TW" altLang="en-US" dirty="0"/>
              <a:t>分消防局接獲</a:t>
            </a:r>
            <a:r>
              <a:rPr lang="en-US" altLang="zh-TW" dirty="0"/>
              <a:t>110</a:t>
            </a:r>
            <a:r>
              <a:rPr lang="zh-TW" altLang="en-US" dirty="0"/>
              <a:t>轉報，消防隊在</a:t>
            </a:r>
            <a:r>
              <a:rPr lang="en-US" altLang="zh-TW" dirty="0"/>
              <a:t>5</a:t>
            </a:r>
            <a:r>
              <a:rPr lang="zh-TW" altLang="en-US" dirty="0"/>
              <a:t>時</a:t>
            </a:r>
            <a:r>
              <a:rPr lang="en-US" altLang="zh-TW" dirty="0"/>
              <a:t>17</a:t>
            </a:r>
            <a:r>
              <a:rPr lang="zh-TW" altLang="en-US" dirty="0"/>
              <a:t>分抵達火場，這是正在進行破門所拍下相片，當時</a:t>
            </a:r>
            <a:r>
              <a:rPr lang="en-US" altLang="zh-TW" dirty="0"/>
              <a:t>2</a:t>
            </a:r>
            <a:r>
              <a:rPr lang="zh-TW" altLang="en-US" dirty="0"/>
              <a:t>樓已陷入一片火海，而這場火災初步研判起火點在一樓。短短幾分鐘不可能讓火從一樓燒到二樓，且形成如此猛烈的火勢。這樣的情況告訴我們一個訊息，就是發現火災太晚。而要避免自己面臨發現火警太晚，導致身陷險境的情況發生，最佳策略就是要加強裝設「住宅用火災警報器」</a:t>
            </a:r>
            <a:r>
              <a:rPr lang="zh-TW" altLang="en-US" dirty="0" smtClean="0"/>
              <a:t>。</a:t>
            </a:r>
            <a:endParaRPr lang="en-US" altLang="zh-TW" dirty="0" smtClean="0"/>
          </a:p>
          <a:p>
            <a:r>
              <a:rPr lang="zh-TW" altLang="en-US" dirty="0" smtClean="0"/>
              <a:t>為何怕晚上火警  熟睡 延遲報案</a:t>
            </a:r>
            <a:endParaRPr lang="en-US" altLang="zh-TW" dirty="0" smtClean="0"/>
          </a:p>
          <a:p>
            <a:endParaRPr lang="en-US" altLang="zh-TW" dirty="0" smtClean="0"/>
          </a:p>
          <a:p>
            <a:r>
              <a:rPr lang="zh-TW" altLang="en-US" dirty="0" smtClean="0"/>
              <a:t>找延遲報案 案立 三重 兩人死 狹小巷弄 </a:t>
            </a:r>
            <a:endParaRPr lang="zh-TW" altLang="en-US" dirty="0"/>
          </a:p>
        </p:txBody>
      </p:sp>
      <p:sp>
        <p:nvSpPr>
          <p:cNvPr id="4" name="投影片編號版面配置區 3"/>
          <p:cNvSpPr>
            <a:spLocks noGrp="1"/>
          </p:cNvSpPr>
          <p:nvPr>
            <p:ph type="sldNum" sz="quarter" idx="10"/>
          </p:nvPr>
        </p:nvSpPr>
        <p:spPr/>
        <p:txBody>
          <a:bodyPr/>
          <a:lstStyle/>
          <a:p>
            <a:fld id="{6DDEF2FC-B82E-492E-B70E-E032DE81F51E}" type="slidenum">
              <a:rPr lang="zh-TW" altLang="en-US" smtClean="0"/>
              <a:pPr/>
              <a:t>62</a:t>
            </a:fld>
            <a:endParaRPr lang="zh-TW" altLang="en-US"/>
          </a:p>
        </p:txBody>
      </p:sp>
    </p:spTree>
    <p:extLst>
      <p:ext uri="{BB962C8B-B14F-4D97-AF65-F5344CB8AC3E}">
        <p14:creationId xmlns:p14="http://schemas.microsoft.com/office/powerpoint/2010/main" val="1450067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住警器圖案有影片連結</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65</a:t>
            </a:fld>
            <a:endParaRPr lang="zh-TW" altLang="en-US"/>
          </a:p>
        </p:txBody>
      </p:sp>
    </p:spTree>
    <p:extLst>
      <p:ext uri="{BB962C8B-B14F-4D97-AF65-F5344CB8AC3E}">
        <p14:creationId xmlns:p14="http://schemas.microsoft.com/office/powerpoint/2010/main" val="27039782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跳樓火警影片案例</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66</a:t>
            </a:fld>
            <a:endParaRPr lang="zh-TW" altLang="en-US"/>
          </a:p>
        </p:txBody>
      </p:sp>
    </p:spTree>
    <p:extLst>
      <p:ext uri="{BB962C8B-B14F-4D97-AF65-F5344CB8AC3E}">
        <p14:creationId xmlns:p14="http://schemas.microsoft.com/office/powerpoint/2010/main" val="2185452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67</a:t>
            </a:fld>
            <a:endParaRPr lang="zh-TW" altLang="en-US"/>
          </a:p>
        </p:txBody>
      </p:sp>
    </p:spTree>
    <p:extLst>
      <p:ext uri="{BB962C8B-B14F-4D97-AF65-F5344CB8AC3E}">
        <p14:creationId xmlns:p14="http://schemas.microsoft.com/office/powerpoint/2010/main" val="1333093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a:lnSpc>
                <a:spcPct val="150000"/>
              </a:lnSpc>
              <a:buSzPct val="85000"/>
              <a:buFontTx/>
              <a:buBlip>
                <a:blip r:embed="rId3"/>
              </a:buBlip>
            </a:pPr>
            <a:r>
              <a:rPr lang="en-US" altLang="zh-TW" sz="1200" dirty="0">
                <a:latin typeface="標楷體" pitchFamily="65" charset="-120"/>
                <a:ea typeface="標楷體" pitchFamily="65" charset="-120"/>
              </a:rPr>
              <a:t>1</a:t>
            </a:r>
            <a:r>
              <a:rPr lang="zh-TW" altLang="en-US" sz="1200" dirty="0">
                <a:latin typeface="標楷體" pitchFamily="65" charset="-120"/>
                <a:ea typeface="標楷體" pitchFamily="65" charset="-120"/>
              </a:rPr>
              <a:t>和家人共同討論，畫出家裡的平面圖。 </a:t>
            </a:r>
          </a:p>
          <a:p>
            <a:pPr>
              <a:lnSpc>
                <a:spcPct val="150000"/>
              </a:lnSpc>
              <a:buSzPct val="85000"/>
              <a:buFontTx/>
              <a:buBlip>
                <a:blip r:embed="rId3"/>
              </a:buBlip>
            </a:pPr>
            <a:r>
              <a:rPr lang="en-US" altLang="zh-TW" sz="1200" dirty="0">
                <a:latin typeface="標楷體" pitchFamily="65" charset="-120"/>
                <a:ea typeface="標楷體" pitchFamily="65" charset="-120"/>
              </a:rPr>
              <a:t>2</a:t>
            </a:r>
            <a:r>
              <a:rPr lang="zh-TW" altLang="en-US" sz="1200" dirty="0">
                <a:latin typeface="標楷體" pitchFamily="65" charset="-120"/>
                <a:ea typeface="標楷體" pitchFamily="65" charset="-120"/>
              </a:rPr>
              <a:t>找到兩個以上的出口，並且用紅筆把它畫出來。 </a:t>
            </a:r>
          </a:p>
          <a:p>
            <a:pPr>
              <a:lnSpc>
                <a:spcPct val="150000"/>
              </a:lnSpc>
              <a:buSzPct val="85000"/>
              <a:buFontTx/>
              <a:buBlip>
                <a:blip r:embed="rId3"/>
              </a:buBlip>
            </a:pPr>
            <a:r>
              <a:rPr lang="en-US" altLang="zh-TW" sz="1200" dirty="0">
                <a:latin typeface="標楷體" pitchFamily="65" charset="-120"/>
                <a:ea typeface="標楷體" pitchFamily="65" charset="-120"/>
              </a:rPr>
              <a:t>1</a:t>
            </a:r>
            <a:r>
              <a:rPr lang="zh-TW" altLang="en-US" sz="1200" dirty="0">
                <a:latin typeface="標楷體" pitchFamily="65" charset="-120"/>
                <a:ea typeface="標楷體" pitchFamily="65" charset="-120"/>
              </a:rPr>
              <a:t>共同決定逃難火場或屋外集合地點。</a:t>
            </a:r>
          </a:p>
          <a:p>
            <a:pPr>
              <a:lnSpc>
                <a:spcPct val="150000"/>
              </a:lnSpc>
              <a:buSzPct val="85000"/>
              <a:buFontTx/>
              <a:buBlip>
                <a:blip r:embed="rId3"/>
              </a:buBlip>
            </a:pPr>
            <a:r>
              <a:rPr lang="zh-TW" altLang="en-US" sz="1200" dirty="0">
                <a:latin typeface="標楷體" pitchFamily="65" charset="-120"/>
                <a:ea typeface="標楷體" pitchFamily="65" charset="-120"/>
              </a:rPr>
              <a:t>在進門的地方張貼一張計畫圖。</a:t>
            </a:r>
          </a:p>
          <a:p>
            <a:pPr marL="0" marR="0" indent="0" algn="l" defTabSz="914400" rtl="0" eaLnBrk="1" fontAlgn="auto" latinLnBrk="0" hangingPunct="1">
              <a:lnSpc>
                <a:spcPct val="150000"/>
              </a:lnSpc>
              <a:spcBef>
                <a:spcPts val="0"/>
              </a:spcBef>
              <a:spcAft>
                <a:spcPts val="0"/>
              </a:spcAft>
              <a:buClrTx/>
              <a:buSzPct val="85000"/>
              <a:buFontTx/>
              <a:buBlip>
                <a:blip r:embed="rId3"/>
              </a:buBlip>
              <a:tabLst/>
              <a:defRPr/>
            </a:pPr>
            <a:r>
              <a:rPr lang="en-US" altLang="zh-TW" sz="1200" dirty="0">
                <a:latin typeface="標楷體" pitchFamily="65" charset="-120"/>
                <a:ea typeface="標楷體" pitchFamily="65" charset="-120"/>
              </a:rPr>
              <a:t>6</a:t>
            </a:r>
            <a:r>
              <a:rPr lang="zh-TW" altLang="en-US" sz="1200" dirty="0">
                <a:latin typeface="標楷體" pitchFamily="65" charset="-120"/>
                <a:ea typeface="標楷體" pitchFamily="65" charset="-120"/>
              </a:rPr>
              <a:t>熟悉逃生的方法，並且和家人每六個月做演練。</a:t>
            </a:r>
          </a:p>
          <a:p>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68</a:t>
            </a:fld>
            <a:endParaRPr lang="zh-TW" altLang="en-US"/>
          </a:p>
        </p:txBody>
      </p:sp>
    </p:spTree>
    <p:extLst>
      <p:ext uri="{BB962C8B-B14F-4D97-AF65-F5344CB8AC3E}">
        <p14:creationId xmlns:p14="http://schemas.microsoft.com/office/powerpoint/2010/main" val="351939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問聽眾</a:t>
            </a:r>
            <a:r>
              <a:rPr lang="zh-TW" altLang="en-US"/>
              <a:t>覺得火災發生時能有</a:t>
            </a:r>
            <a:r>
              <a:rPr lang="zh-TW" altLang="en-US" dirty="0"/>
              <a:t>多少時間逃生，有辦法順利逃生嗎</a:t>
            </a:r>
            <a:r>
              <a:rPr lang="en-US" altLang="zh-TW" dirty="0"/>
              <a:t>?</a:t>
            </a:r>
          </a:p>
          <a:p>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6</a:t>
            </a:fld>
            <a:endParaRPr lang="zh-TW" altLang="en-US"/>
          </a:p>
        </p:txBody>
      </p:sp>
    </p:spTree>
    <p:extLst>
      <p:ext uri="{BB962C8B-B14F-4D97-AF65-F5344CB8AC3E}">
        <p14:creationId xmlns:p14="http://schemas.microsoft.com/office/powerpoint/2010/main" val="3235075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火災的延燒速度超乎想像，逃的時間不</a:t>
            </a:r>
            <a:r>
              <a:rPr lang="zh-TW" altLang="en-US" dirty="0" smtClean="0"/>
              <a:t>多</a:t>
            </a:r>
            <a:endParaRPr lang="en-US" altLang="zh-TW" dirty="0" smtClean="0"/>
          </a:p>
          <a:p>
            <a:r>
              <a:rPr lang="zh-TW" altLang="en-US" dirty="0" smtClean="0"/>
              <a:t>有燃燒影片</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7</a:t>
            </a:fld>
            <a:endParaRPr lang="zh-TW" altLang="en-US"/>
          </a:p>
        </p:txBody>
      </p:sp>
    </p:spTree>
    <p:extLst>
      <p:ext uri="{BB962C8B-B14F-4D97-AF65-F5344CB8AC3E}">
        <p14:creationId xmlns:p14="http://schemas.microsoft.com/office/powerpoint/2010/main" val="2330772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可說明其實火災發生成長速度其實很快，所以初期火災的黃金逃生時間很重要。</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8</a:t>
            </a:fld>
            <a:endParaRPr lang="zh-TW" altLang="en-US"/>
          </a:p>
        </p:txBody>
      </p:sp>
    </p:spTree>
    <p:extLst>
      <p:ext uri="{BB962C8B-B14F-4D97-AF65-F5344CB8AC3E}">
        <p14:creationId xmlns:p14="http://schemas.microsoft.com/office/powerpoint/2010/main" val="291711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55000" lnSpcReduction="20000"/>
          </a:bodyPr>
          <a:lstStyle/>
          <a:p>
            <a:r>
              <a:rPr lang="zh-TW" altLang="en-US" sz="1200" b="0" i="0" kern="1200" dirty="0">
                <a:solidFill>
                  <a:schemeClr val="tx1"/>
                </a:solidFill>
                <a:latin typeface="+mn-lt"/>
                <a:ea typeface="+mn-ea"/>
                <a:cs typeface="+mn-cs"/>
              </a:rPr>
              <a:t>火災對人之危害作用</a:t>
            </a:r>
          </a:p>
          <a:p>
            <a:r>
              <a:rPr lang="zh-TW" altLang="en-US" sz="1200" b="0" i="0" kern="1200" dirty="0">
                <a:solidFill>
                  <a:schemeClr val="tx1"/>
                </a:solidFill>
                <a:latin typeface="+mn-lt"/>
                <a:ea typeface="+mn-ea"/>
                <a:cs typeface="+mn-cs"/>
              </a:rPr>
              <a:t>      火災可怕的主要乃是火災過程中材料燃燒產生的結果明顯脅到人員性命，無論是對火災燃燒系內及鄰接區域之人員，但其相對嚴重性依每次火災狀況而定。火災對於人命安全之效應概分述如下：</a:t>
            </a:r>
          </a:p>
          <a:p>
            <a:r>
              <a:rPr lang="zh-TW" altLang="en-US" sz="1200" b="0" i="0" kern="1200" dirty="0">
                <a:solidFill>
                  <a:schemeClr val="tx1"/>
                </a:solidFill>
                <a:latin typeface="+mn-lt"/>
                <a:ea typeface="+mn-ea"/>
                <a:cs typeface="+mn-cs"/>
              </a:rPr>
              <a:t> </a:t>
            </a:r>
          </a:p>
          <a:p>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一</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煙</a:t>
            </a:r>
            <a:r>
              <a:rPr lang="en-US" altLang="zh-TW" sz="1200" b="0" i="0" kern="1200" dirty="0">
                <a:solidFill>
                  <a:schemeClr val="tx1"/>
                </a:solidFill>
                <a:latin typeface="+mn-lt"/>
                <a:ea typeface="+mn-ea"/>
                <a:cs typeface="+mn-cs"/>
              </a:rPr>
              <a:t>﹝Smoke﹞</a:t>
            </a:r>
            <a:endParaRPr lang="zh-TW" altLang="en-US" sz="1200" b="0" i="0" kern="1200" dirty="0">
              <a:solidFill>
                <a:schemeClr val="tx1"/>
              </a:solidFill>
              <a:latin typeface="+mn-lt"/>
              <a:ea typeface="+mn-ea"/>
              <a:cs typeface="+mn-cs"/>
            </a:endParaRPr>
          </a:p>
          <a:p>
            <a:r>
              <a:rPr lang="zh-TW" altLang="en-US" sz="1200" b="0" i="0" kern="1200" dirty="0">
                <a:solidFill>
                  <a:schemeClr val="tx1"/>
                </a:solidFill>
                <a:latin typeface="+mn-lt"/>
                <a:ea typeface="+mn-ea"/>
                <a:cs typeface="+mn-cs"/>
              </a:rPr>
              <a:t>      煙之定義為</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材料發生燃燒或熱分解時所釋放出散播於空氣中之固態，液態微粒及氣體</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。煙是火災燃燒過程中一項重要的產物，因為能見度</a:t>
            </a:r>
            <a:r>
              <a:rPr lang="en-US" altLang="zh-TW" sz="1200" b="0" i="0" kern="1200" dirty="0">
                <a:solidFill>
                  <a:schemeClr val="tx1"/>
                </a:solidFill>
                <a:latin typeface="+mn-lt"/>
                <a:ea typeface="+mn-ea"/>
                <a:cs typeface="+mn-cs"/>
              </a:rPr>
              <a:t>﹝Visibility﹞</a:t>
            </a:r>
            <a:r>
              <a:rPr lang="zh-TW" altLang="en-US" sz="1200" b="0" i="0" kern="1200" dirty="0">
                <a:solidFill>
                  <a:schemeClr val="tx1"/>
                </a:solidFill>
                <a:latin typeface="+mn-lt"/>
                <a:ea typeface="+mn-ea"/>
                <a:cs typeface="+mn-cs"/>
              </a:rPr>
              <a:t>是避難者能否逃出發生火災之建築物，以及消防人員能否找出火災、撲滅火災的影響因素。煙會助長驚慌狀況，因為它有視線遮蔽及刺激效應。在許多情況，逃生途徑上煙往往比溫度更早達到令人難以忍受程度。 </a:t>
            </a:r>
            <a:br>
              <a:rPr lang="zh-TW" altLang="en-US" sz="1200" b="0" i="0" kern="1200" dirty="0">
                <a:solidFill>
                  <a:schemeClr val="tx1"/>
                </a:solidFill>
                <a:latin typeface="+mn-lt"/>
                <a:ea typeface="+mn-ea"/>
                <a:cs typeface="+mn-cs"/>
              </a:rPr>
            </a:br>
            <a:r>
              <a:rPr lang="zh-TW" altLang="en-US" sz="1200" b="0" i="0" kern="1200" dirty="0">
                <a:solidFill>
                  <a:schemeClr val="tx1"/>
                </a:solidFill>
                <a:latin typeface="+mn-lt"/>
                <a:ea typeface="+mn-ea"/>
                <a:cs typeface="+mn-cs"/>
              </a:rPr>
              <a:t> </a:t>
            </a:r>
          </a:p>
          <a:p>
            <a:r>
              <a:rPr lang="zh-TW" altLang="en-US" sz="1200" b="0" i="0" kern="1200" dirty="0">
                <a:solidFill>
                  <a:schemeClr val="tx1"/>
                </a:solidFill>
                <a:latin typeface="+mn-lt"/>
                <a:ea typeface="+mn-ea"/>
                <a:cs typeface="+mn-cs"/>
              </a:rPr>
              <a:t> </a:t>
            </a:r>
          </a:p>
          <a:p>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二</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毒性氣體</a:t>
            </a:r>
            <a:r>
              <a:rPr lang="en-US" altLang="zh-TW" sz="1200" b="0" i="0" kern="1200" dirty="0">
                <a:solidFill>
                  <a:schemeClr val="tx1"/>
                </a:solidFill>
                <a:latin typeface="+mn-lt"/>
                <a:ea typeface="+mn-ea"/>
                <a:cs typeface="+mn-cs"/>
              </a:rPr>
              <a:t>﹝Toxic gases﹞</a:t>
            </a:r>
          </a:p>
          <a:p>
            <a:r>
              <a:rPr lang="en-US" altLang="zh-TW" sz="1200" b="0" i="0" kern="1200" dirty="0">
                <a:solidFill>
                  <a:schemeClr val="tx1"/>
                </a:solidFill>
                <a:latin typeface="+mn-lt"/>
                <a:ea typeface="+mn-ea"/>
                <a:cs typeface="+mn-cs"/>
              </a:rPr>
              <a:t>      </a:t>
            </a:r>
            <a:r>
              <a:rPr lang="zh-TW" altLang="en-US" sz="1200" b="0" i="0" kern="1200" dirty="0">
                <a:solidFill>
                  <a:schemeClr val="tx1"/>
                </a:solidFill>
                <a:latin typeface="+mn-lt"/>
                <a:ea typeface="+mn-ea"/>
                <a:cs typeface="+mn-cs"/>
              </a:rPr>
              <a:t>一般高分子材料之熱分解及燃燒生成物成分種類繁雜，有時多達百種以上，然而對人體生理有具體毒性效應之氣體生成物僅是其中一部分，如表１所列舉。這些氣體之毒害性成分基本上可分為三類：</a:t>
            </a:r>
            <a:br>
              <a:rPr lang="zh-TW" altLang="en-US" sz="1200" b="0" i="0" kern="1200" dirty="0">
                <a:solidFill>
                  <a:schemeClr val="tx1"/>
                </a:solidFill>
                <a:latin typeface="+mn-lt"/>
                <a:ea typeface="+mn-ea"/>
                <a:cs typeface="+mn-cs"/>
              </a:rPr>
            </a:br>
            <a:r>
              <a:rPr lang="zh-TW" altLang="en-US" sz="1200" b="0" i="0" kern="1200" dirty="0">
                <a:solidFill>
                  <a:schemeClr val="tx1"/>
                </a:solidFill>
                <a:latin typeface="+mn-lt"/>
                <a:ea typeface="+mn-ea"/>
                <a:cs typeface="+mn-cs"/>
              </a:rPr>
              <a:t>１窒息性或昏迷性成分。</a:t>
            </a:r>
            <a:br>
              <a:rPr lang="zh-TW" altLang="en-US" sz="1200" b="0" i="0" kern="1200" dirty="0">
                <a:solidFill>
                  <a:schemeClr val="tx1"/>
                </a:solidFill>
                <a:latin typeface="+mn-lt"/>
                <a:ea typeface="+mn-ea"/>
                <a:cs typeface="+mn-cs"/>
              </a:rPr>
            </a:br>
            <a:r>
              <a:rPr lang="zh-TW" altLang="en-US" sz="1200" b="0" i="0" kern="1200" dirty="0">
                <a:solidFill>
                  <a:schemeClr val="tx1"/>
                </a:solidFill>
                <a:latin typeface="+mn-lt"/>
                <a:ea typeface="+mn-ea"/>
                <a:cs typeface="+mn-cs"/>
              </a:rPr>
              <a:t>２對感官或呼吸器官有刺激性之成分。</a:t>
            </a:r>
            <a:br>
              <a:rPr lang="zh-TW" altLang="en-US" sz="1200" b="0" i="0" kern="1200" dirty="0">
                <a:solidFill>
                  <a:schemeClr val="tx1"/>
                </a:solidFill>
                <a:latin typeface="+mn-lt"/>
                <a:ea typeface="+mn-ea"/>
                <a:cs typeface="+mn-cs"/>
              </a:rPr>
            </a:br>
            <a:r>
              <a:rPr lang="zh-TW" altLang="en-US" sz="1200" b="0" i="0" kern="1200" dirty="0">
                <a:solidFill>
                  <a:schemeClr val="tx1"/>
                </a:solidFill>
                <a:latin typeface="+mn-lt"/>
                <a:ea typeface="+mn-ea"/>
                <a:cs typeface="+mn-cs"/>
              </a:rPr>
              <a:t>３其他異常毒害性成分。</a:t>
            </a:r>
          </a:p>
          <a:p>
            <a:r>
              <a:rPr lang="zh-TW" altLang="en-US" sz="1200" b="0" i="0" kern="1200" dirty="0">
                <a:solidFill>
                  <a:schemeClr val="tx1"/>
                </a:solidFill>
                <a:latin typeface="+mn-lt"/>
                <a:ea typeface="+mn-ea"/>
                <a:cs typeface="+mn-cs"/>
              </a:rPr>
              <a:t>      雖從火災死亡統計資料得知，大部分罹難者是因吸入一氧化碳等有害燃燒氣體致死，但有時不宜過於強調，因為沒有一次火災情況是相同的。此外一部分火災試驗也顯示有許多情況下任一毒害氣體尚未到達致死濃度之前，最低存活氧氣濃度或最高呼吸水平溫度即已先行到達。</a:t>
            </a:r>
          </a:p>
          <a:p>
            <a:r>
              <a:rPr lang="zh-TW" altLang="en-US" dirty="0"/>
              <a:t>表１　有機高分子材料燃燒產生之毒性氣體成　份來　源　材　料</a:t>
            </a:r>
            <a:r>
              <a:rPr lang="en-US" altLang="zh-TW" dirty="0"/>
              <a:t>CO , CO</a:t>
            </a:r>
            <a:r>
              <a:rPr lang="en-US" altLang="zh-TW" baseline="-25000" dirty="0"/>
              <a:t>2</a:t>
            </a:r>
            <a:r>
              <a:rPr lang="zh-TW" altLang="en-US" dirty="0"/>
              <a:t>所有有機高分子材料</a:t>
            </a:r>
            <a:r>
              <a:rPr lang="en-US" altLang="zh-TW" dirty="0"/>
              <a:t>HCN, NO, NO</a:t>
            </a:r>
            <a:r>
              <a:rPr lang="en-US" altLang="zh-TW" baseline="-25000" dirty="0"/>
              <a:t>2</a:t>
            </a:r>
            <a:r>
              <a:rPr lang="en-US" altLang="zh-TW" dirty="0"/>
              <a:t>, NH</a:t>
            </a:r>
            <a:r>
              <a:rPr lang="en-US" altLang="zh-TW" baseline="-25000" dirty="0"/>
              <a:t>3</a:t>
            </a:r>
            <a:r>
              <a:rPr lang="zh-TW" altLang="en-US" dirty="0"/>
              <a:t>羊毛，皮革，聚丙烯睛</a:t>
            </a:r>
            <a:r>
              <a:rPr lang="en-US" altLang="zh-TW" dirty="0"/>
              <a:t>﹝PAN﹞</a:t>
            </a:r>
            <a:r>
              <a:rPr lang="zh-TW" altLang="en-US" dirty="0"/>
              <a:t>，聚尿酯</a:t>
            </a:r>
            <a:r>
              <a:rPr lang="en-US" altLang="zh-TW" dirty="0"/>
              <a:t>﹝PU﹞</a:t>
            </a:r>
            <a:r>
              <a:rPr lang="zh-TW" altLang="en-US" dirty="0"/>
              <a:t>，耐龍，胺基樹脂</a:t>
            </a:r>
            <a:r>
              <a:rPr lang="en-US" altLang="zh-TW" dirty="0"/>
              <a:t>………</a:t>
            </a:r>
            <a:r>
              <a:rPr lang="zh-TW" altLang="en-US" dirty="0"/>
              <a:t>等</a:t>
            </a:r>
            <a:r>
              <a:rPr lang="en-US" altLang="zh-TW" dirty="0"/>
              <a:t>SO</a:t>
            </a:r>
            <a:r>
              <a:rPr lang="en-US" altLang="zh-TW" baseline="-25000" dirty="0"/>
              <a:t>2</a:t>
            </a:r>
            <a:r>
              <a:rPr lang="en-US" altLang="zh-TW" dirty="0"/>
              <a:t>, H</a:t>
            </a:r>
            <a:r>
              <a:rPr lang="en-US" altLang="zh-TW" baseline="-25000" dirty="0"/>
              <a:t>2</a:t>
            </a:r>
            <a:r>
              <a:rPr lang="en-US" altLang="zh-TW" dirty="0"/>
              <a:t>S, COS, CS</a:t>
            </a:r>
            <a:r>
              <a:rPr lang="en-US" altLang="zh-TW" baseline="-25000" dirty="0"/>
              <a:t>2</a:t>
            </a:r>
            <a:r>
              <a:rPr lang="zh-TW" altLang="en-US" dirty="0"/>
              <a:t>硫化橡膠，含硫高分子材料，羊毛</a:t>
            </a:r>
            <a:r>
              <a:rPr lang="en-US" altLang="zh-TW" dirty="0" err="1"/>
              <a:t>HCl</a:t>
            </a:r>
            <a:r>
              <a:rPr lang="en-US" altLang="zh-TW" dirty="0"/>
              <a:t>, HF, </a:t>
            </a:r>
            <a:r>
              <a:rPr lang="en-US" altLang="zh-TW" dirty="0" err="1"/>
              <a:t>HBr</a:t>
            </a:r>
            <a:r>
              <a:rPr lang="zh-TW" altLang="en-US" dirty="0"/>
              <a:t>聚氯乙烯</a:t>
            </a:r>
            <a:r>
              <a:rPr lang="en-US" altLang="zh-TW" dirty="0"/>
              <a:t>﹝PVC﹞</a:t>
            </a:r>
            <a:r>
              <a:rPr lang="zh-TW" altLang="en-US" dirty="0"/>
              <a:t>、含鹵素防火劑高分子材料，聚四氟乙烯</a:t>
            </a:r>
            <a:r>
              <a:rPr lang="en-US" altLang="zh-TW" dirty="0"/>
              <a:t>﹝PTFE﹞</a:t>
            </a:r>
            <a:r>
              <a:rPr lang="zh-TW" altLang="en-US" dirty="0"/>
              <a:t>烷，烯聚烯類及許多其化分子苯聚苯乙烯，聚氯乙烯，聚酯等酚，醛酚醛樹脂丙烯醛木材，紙甲醛聚縮醛甲酸，乙酸纖維素纖維織品</a:t>
            </a:r>
            <a:r>
              <a:rPr lang="zh-TW" altLang="en-US" sz="1200" b="0" i="0" kern="1200" dirty="0">
                <a:solidFill>
                  <a:schemeClr val="tx1"/>
                </a:solidFill>
                <a:latin typeface="+mn-lt"/>
                <a:ea typeface="+mn-ea"/>
                <a:cs typeface="+mn-cs"/>
              </a:rPr>
              <a:t/>
            </a:r>
            <a:br>
              <a:rPr lang="zh-TW" altLang="en-US" sz="1200" b="0" i="0" kern="1200" dirty="0">
                <a:solidFill>
                  <a:schemeClr val="tx1"/>
                </a:solidFill>
                <a:latin typeface="+mn-lt"/>
                <a:ea typeface="+mn-ea"/>
                <a:cs typeface="+mn-cs"/>
              </a:rPr>
            </a:br>
            <a:r>
              <a:rPr lang="zh-TW" altLang="en-US" sz="1200" b="0" i="0" kern="1200" dirty="0">
                <a:solidFill>
                  <a:schemeClr val="tx1"/>
                </a:solidFill>
                <a:latin typeface="+mn-lt"/>
                <a:ea typeface="+mn-ea"/>
                <a:cs typeface="+mn-cs"/>
              </a:rPr>
              <a:t> </a:t>
            </a:r>
          </a:p>
          <a:p>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三</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火焰</a:t>
            </a:r>
            <a:r>
              <a:rPr lang="en-US" altLang="zh-TW" sz="1200" b="0" i="0" kern="1200" dirty="0">
                <a:solidFill>
                  <a:schemeClr val="tx1"/>
                </a:solidFill>
                <a:latin typeface="+mn-lt"/>
                <a:ea typeface="+mn-ea"/>
                <a:cs typeface="+mn-cs"/>
              </a:rPr>
              <a:t>﹝Flame﹞</a:t>
            </a:r>
            <a:endParaRPr lang="zh-TW" altLang="en-US" sz="1200" b="0" i="0" kern="1200" dirty="0">
              <a:solidFill>
                <a:schemeClr val="tx1"/>
              </a:solidFill>
              <a:latin typeface="+mn-lt"/>
              <a:ea typeface="+mn-ea"/>
              <a:cs typeface="+mn-cs"/>
            </a:endParaRPr>
          </a:p>
          <a:p>
            <a:r>
              <a:rPr lang="zh-TW" altLang="en-US" sz="1200" b="0" i="0" kern="1200" dirty="0">
                <a:solidFill>
                  <a:schemeClr val="tx1"/>
                </a:solidFill>
                <a:latin typeface="+mn-lt"/>
                <a:ea typeface="+mn-ea"/>
                <a:cs typeface="+mn-cs"/>
              </a:rPr>
              <a:t>      燒傷可能因火焰之直接接觸及熱輻射引起。由於火焰鮮少與燃燒物質脫離，所以對鄰接區域內人員常產生直接威脅，這點與燃燒氣體及煙不同。皮膚若維持在溫度</a:t>
            </a:r>
            <a:r>
              <a:rPr lang="en-US" altLang="zh-TW" sz="1200" b="0" i="0" kern="1200" dirty="0">
                <a:solidFill>
                  <a:schemeClr val="tx1"/>
                </a:solidFill>
                <a:latin typeface="+mn-lt"/>
                <a:ea typeface="+mn-ea"/>
                <a:cs typeface="+mn-cs"/>
              </a:rPr>
              <a:t>66℃﹝150℉﹞</a:t>
            </a:r>
            <a:r>
              <a:rPr lang="zh-TW" altLang="en-US" sz="1200" b="0" i="0" kern="1200" dirty="0">
                <a:solidFill>
                  <a:schemeClr val="tx1"/>
                </a:solidFill>
                <a:latin typeface="+mn-lt"/>
                <a:ea typeface="+mn-ea"/>
                <a:cs typeface="+mn-cs"/>
              </a:rPr>
              <a:t>以上或受到輻射熱</a:t>
            </a:r>
            <a:r>
              <a:rPr lang="en-US" altLang="zh-TW" sz="1200" b="0" i="0" kern="1200" dirty="0">
                <a:solidFill>
                  <a:schemeClr val="tx1"/>
                </a:solidFill>
                <a:latin typeface="+mn-lt"/>
                <a:ea typeface="+mn-ea"/>
                <a:cs typeface="+mn-cs"/>
              </a:rPr>
              <a:t>3W/cm2</a:t>
            </a:r>
            <a:r>
              <a:rPr lang="zh-TW" altLang="en-US" sz="1200" b="0" i="0" kern="1200" dirty="0">
                <a:solidFill>
                  <a:schemeClr val="tx1"/>
                </a:solidFill>
                <a:latin typeface="+mn-lt"/>
                <a:ea typeface="+mn-ea"/>
                <a:cs typeface="+mn-cs"/>
              </a:rPr>
              <a:t>以上，僅須</a:t>
            </a:r>
            <a:r>
              <a:rPr lang="en-US" altLang="zh-TW" sz="1200" b="0" i="0" kern="1200" dirty="0">
                <a:solidFill>
                  <a:schemeClr val="tx1"/>
                </a:solidFill>
                <a:latin typeface="+mn-lt"/>
                <a:ea typeface="+mn-ea"/>
                <a:cs typeface="+mn-cs"/>
              </a:rPr>
              <a:t>1</a:t>
            </a:r>
            <a:r>
              <a:rPr lang="zh-TW" altLang="en-US" sz="1200" b="0" i="0" kern="1200" dirty="0">
                <a:solidFill>
                  <a:schemeClr val="tx1"/>
                </a:solidFill>
                <a:latin typeface="+mn-lt"/>
                <a:ea typeface="+mn-ea"/>
                <a:cs typeface="+mn-cs"/>
              </a:rPr>
              <a:t>秒即可造成燒傷，故火焰溫度及其輻射熱可能導致立即或事後致命。</a:t>
            </a:r>
          </a:p>
          <a:p>
            <a:r>
              <a:rPr lang="zh-TW" altLang="en-US" sz="1200" b="0" i="0" kern="1200" dirty="0">
                <a:solidFill>
                  <a:schemeClr val="tx1"/>
                </a:solidFill>
                <a:latin typeface="+mn-lt"/>
                <a:ea typeface="+mn-ea"/>
                <a:cs typeface="+mn-cs"/>
              </a:rPr>
              <a:t> </a:t>
            </a:r>
          </a:p>
          <a:p>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四</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熱</a:t>
            </a:r>
            <a:r>
              <a:rPr lang="en-US" altLang="zh-TW" sz="1200" b="0" i="0" kern="1200" dirty="0">
                <a:solidFill>
                  <a:schemeClr val="tx1"/>
                </a:solidFill>
                <a:latin typeface="+mn-lt"/>
                <a:ea typeface="+mn-ea"/>
                <a:cs typeface="+mn-cs"/>
              </a:rPr>
              <a:t>﹝Heat﹞</a:t>
            </a:r>
            <a:endParaRPr lang="zh-TW" altLang="en-US" sz="1200" b="0" i="0" kern="1200" dirty="0">
              <a:solidFill>
                <a:schemeClr val="tx1"/>
              </a:solidFill>
              <a:latin typeface="+mn-lt"/>
              <a:ea typeface="+mn-ea"/>
              <a:cs typeface="+mn-cs"/>
            </a:endParaRPr>
          </a:p>
          <a:p>
            <a:r>
              <a:rPr lang="zh-TW" altLang="en-US" sz="1200" b="0" i="0" kern="1200" dirty="0">
                <a:solidFill>
                  <a:schemeClr val="tx1"/>
                </a:solidFill>
                <a:latin typeface="+mn-lt"/>
                <a:ea typeface="+mn-ea"/>
                <a:cs typeface="+mn-cs"/>
              </a:rPr>
              <a:t>      熱對於燃燒系內及鄰接區域之人員皆具危險性。姑不論任何氧氣消耗或毒害性效應，由火焰產生之熱空氣及氣體，亦能引致燒傷、熱虛脫、脫水及呼吸道閉塞</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水腫</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。生存極限之呼吸水平溫度</a:t>
            </a:r>
            <a:r>
              <a:rPr lang="en-US" altLang="zh-TW" sz="1200" b="0" i="0" kern="1200" dirty="0">
                <a:solidFill>
                  <a:schemeClr val="tx1"/>
                </a:solidFill>
                <a:latin typeface="+mn-lt"/>
                <a:ea typeface="+mn-ea"/>
                <a:cs typeface="+mn-cs"/>
              </a:rPr>
              <a:t>﹝Breathing level temperature﹞</a:t>
            </a:r>
            <a:r>
              <a:rPr lang="zh-TW" altLang="en-US" sz="1200" b="0" i="0" kern="1200" dirty="0">
                <a:solidFill>
                  <a:schemeClr val="tx1"/>
                </a:solidFill>
                <a:latin typeface="+mn-lt"/>
                <a:ea typeface="+mn-ea"/>
                <a:cs typeface="+mn-cs"/>
              </a:rPr>
              <a:t>約為</a:t>
            </a:r>
            <a:r>
              <a:rPr lang="en-US" altLang="zh-TW" sz="1200" b="0" i="0" kern="1200" dirty="0">
                <a:solidFill>
                  <a:schemeClr val="tx1"/>
                </a:solidFill>
                <a:latin typeface="+mn-lt"/>
                <a:ea typeface="+mn-ea"/>
                <a:cs typeface="+mn-cs"/>
              </a:rPr>
              <a:t>131℃﹝300℉﹞</a:t>
            </a:r>
            <a:r>
              <a:rPr lang="zh-TW" altLang="en-US" sz="1200" b="0" i="0" kern="1200" dirty="0">
                <a:solidFill>
                  <a:schemeClr val="tx1"/>
                </a:solidFill>
                <a:latin typeface="+mn-lt"/>
                <a:ea typeface="+mn-ea"/>
                <a:cs typeface="+mn-cs"/>
              </a:rPr>
              <a:t>；但室內氣溫高達</a:t>
            </a:r>
            <a:r>
              <a:rPr lang="en-US" altLang="zh-TW" sz="1200" b="0" i="0" kern="1200" dirty="0">
                <a:solidFill>
                  <a:schemeClr val="tx1"/>
                </a:solidFill>
                <a:latin typeface="+mn-lt"/>
                <a:ea typeface="+mn-ea"/>
                <a:cs typeface="+mn-cs"/>
              </a:rPr>
              <a:t>140℃</a:t>
            </a:r>
            <a:r>
              <a:rPr lang="zh-TW" altLang="en-US" sz="1200" b="0" i="0" kern="1200" dirty="0">
                <a:solidFill>
                  <a:schemeClr val="tx1"/>
                </a:solidFill>
                <a:latin typeface="+mn-lt"/>
                <a:ea typeface="+mn-ea"/>
                <a:cs typeface="+mn-cs"/>
              </a:rPr>
              <a:t>時仍能存活短暫時間。又呼吸水平高度</a:t>
            </a:r>
            <a:r>
              <a:rPr lang="en-US" altLang="zh-TW" sz="1200" b="0" i="0" kern="1200" dirty="0">
                <a:solidFill>
                  <a:schemeClr val="tx1"/>
                </a:solidFill>
                <a:latin typeface="+mn-lt"/>
                <a:ea typeface="+mn-ea"/>
                <a:cs typeface="+mn-cs"/>
              </a:rPr>
              <a:t>Breathing level </a:t>
            </a:r>
            <a:r>
              <a:rPr lang="en-US" altLang="zh-TW" sz="1200" b="0" i="0" kern="1200" dirty="0" err="1">
                <a:solidFill>
                  <a:schemeClr val="tx1"/>
                </a:solidFill>
                <a:latin typeface="+mn-lt"/>
                <a:ea typeface="+mn-ea"/>
                <a:cs typeface="+mn-cs"/>
              </a:rPr>
              <a:t>heigth</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，從地板向上算起一般約為</a:t>
            </a:r>
            <a:r>
              <a:rPr lang="en-US" altLang="zh-TW" sz="1200" b="0" i="0" kern="1200" dirty="0">
                <a:solidFill>
                  <a:schemeClr val="tx1"/>
                </a:solidFill>
                <a:latin typeface="+mn-lt"/>
                <a:ea typeface="+mn-ea"/>
                <a:cs typeface="+mn-cs"/>
              </a:rPr>
              <a:t>1.5</a:t>
            </a:r>
            <a:r>
              <a:rPr lang="zh-TW" altLang="en-US" sz="1200" b="0" i="0" kern="1200" dirty="0">
                <a:solidFill>
                  <a:schemeClr val="tx1"/>
                </a:solidFill>
                <a:latin typeface="+mn-lt"/>
                <a:ea typeface="+mn-ea"/>
                <a:cs typeface="+mn-cs"/>
              </a:rPr>
              <a:t>公尺</a:t>
            </a:r>
            <a:r>
              <a:rPr lang="en-US" altLang="zh-TW" sz="1200" b="0" i="0" kern="1200" dirty="0">
                <a:solidFill>
                  <a:schemeClr val="tx1"/>
                </a:solidFill>
                <a:latin typeface="+mn-lt"/>
                <a:ea typeface="+mn-ea"/>
                <a:cs typeface="+mn-cs"/>
              </a:rPr>
              <a:t>﹝5</a:t>
            </a:r>
            <a:r>
              <a:rPr lang="zh-TW" altLang="en-US" sz="1200" b="0" i="0" kern="1200" dirty="0">
                <a:solidFill>
                  <a:schemeClr val="tx1"/>
                </a:solidFill>
                <a:latin typeface="+mn-lt"/>
                <a:ea typeface="+mn-ea"/>
                <a:cs typeface="+mn-cs"/>
              </a:rPr>
              <a:t>呎</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以上之距離，有時居室人員中兒童佔有顯著比例時，安全設計上則採用</a:t>
            </a:r>
            <a:r>
              <a:rPr lang="en-US" altLang="zh-TW" sz="1200" b="0" i="0" kern="1200" dirty="0">
                <a:solidFill>
                  <a:schemeClr val="tx1"/>
                </a:solidFill>
                <a:latin typeface="+mn-lt"/>
                <a:ea typeface="+mn-ea"/>
                <a:cs typeface="+mn-cs"/>
              </a:rPr>
              <a:t>1.2 </a:t>
            </a:r>
            <a:r>
              <a:rPr lang="zh-TW" altLang="en-US" sz="1200" b="0" i="0" kern="1200" dirty="0">
                <a:solidFill>
                  <a:schemeClr val="tx1"/>
                </a:solidFill>
                <a:latin typeface="+mn-lt"/>
                <a:ea typeface="+mn-ea"/>
                <a:cs typeface="+mn-cs"/>
              </a:rPr>
              <a:t>公尺</a:t>
            </a:r>
            <a:r>
              <a:rPr lang="en-US" altLang="zh-TW" sz="1200" b="0" i="0" kern="1200" dirty="0">
                <a:solidFill>
                  <a:schemeClr val="tx1"/>
                </a:solidFill>
                <a:latin typeface="+mn-lt"/>
                <a:ea typeface="+mn-ea"/>
                <a:cs typeface="+mn-cs"/>
              </a:rPr>
              <a:t>﹝4</a:t>
            </a:r>
            <a:r>
              <a:rPr lang="zh-TW" altLang="en-US" sz="1200" b="0" i="0" kern="1200" dirty="0">
                <a:solidFill>
                  <a:schemeClr val="tx1"/>
                </a:solidFill>
                <a:latin typeface="+mn-lt"/>
                <a:ea typeface="+mn-ea"/>
                <a:cs typeface="+mn-cs"/>
              </a:rPr>
              <a:t>呎</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水平高。對於呼吸而言，超過</a:t>
            </a:r>
            <a:r>
              <a:rPr lang="en-US" altLang="zh-TW" sz="1200" b="0" i="0" kern="1200" dirty="0">
                <a:solidFill>
                  <a:schemeClr val="tx1"/>
                </a:solidFill>
                <a:latin typeface="+mn-lt"/>
                <a:ea typeface="+mn-ea"/>
                <a:cs typeface="+mn-cs"/>
              </a:rPr>
              <a:t>66℃﹝150℉﹞</a:t>
            </a:r>
            <a:r>
              <a:rPr lang="zh-TW" altLang="en-US" sz="1200" b="0" i="0" kern="1200" dirty="0">
                <a:solidFill>
                  <a:schemeClr val="tx1"/>
                </a:solidFill>
                <a:latin typeface="+mn-lt"/>
                <a:ea typeface="+mn-ea"/>
                <a:cs typeface="+mn-cs"/>
              </a:rPr>
              <a:t>之溫度便難以忍受，此溫度領域可能會使消防人員救援及室內人員逃生遲緩。</a:t>
            </a:r>
          </a:p>
          <a:p>
            <a:r>
              <a:rPr lang="zh-TW" altLang="en-US" sz="1200" b="0" i="0" kern="1200" dirty="0">
                <a:solidFill>
                  <a:schemeClr val="tx1"/>
                </a:solidFill>
                <a:latin typeface="+mn-lt"/>
                <a:ea typeface="+mn-ea"/>
                <a:cs typeface="+mn-cs"/>
              </a:rPr>
              <a:t> </a:t>
            </a:r>
          </a:p>
          <a:p>
            <a:r>
              <a:rPr lang="zh-TW" altLang="en-US" sz="1200" b="0" i="0" kern="1200" dirty="0">
                <a:solidFill>
                  <a:schemeClr val="tx1"/>
                </a:solidFill>
                <a:latin typeface="+mn-lt"/>
                <a:ea typeface="+mn-ea"/>
                <a:cs typeface="+mn-cs"/>
              </a:rPr>
              <a:t/>
            </a:r>
            <a:br>
              <a:rPr lang="zh-TW" altLang="en-US" sz="1200" b="0" i="0" kern="1200" dirty="0">
                <a:solidFill>
                  <a:schemeClr val="tx1"/>
                </a:solidFill>
                <a:latin typeface="+mn-lt"/>
                <a:ea typeface="+mn-ea"/>
                <a:cs typeface="+mn-cs"/>
              </a:rPr>
            </a:b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五</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結構強度衰減</a:t>
            </a:r>
            <a:r>
              <a:rPr lang="en-US" altLang="zh-TW" sz="1200" b="0" i="0" kern="1200" dirty="0">
                <a:solidFill>
                  <a:schemeClr val="tx1"/>
                </a:solidFill>
                <a:latin typeface="+mn-lt"/>
                <a:ea typeface="+mn-ea"/>
                <a:cs typeface="+mn-cs"/>
              </a:rPr>
              <a:t>﹝Structural strength reduction﹞</a:t>
            </a:r>
            <a:endParaRPr lang="zh-TW" altLang="en-US" sz="1200" b="0" i="0" kern="1200" dirty="0">
              <a:solidFill>
                <a:schemeClr val="tx1"/>
              </a:solidFill>
              <a:latin typeface="+mn-lt"/>
              <a:ea typeface="+mn-ea"/>
              <a:cs typeface="+mn-cs"/>
            </a:endParaRPr>
          </a:p>
          <a:p>
            <a:r>
              <a:rPr lang="zh-TW" altLang="en-US" sz="1200" b="0" i="0" kern="1200" dirty="0">
                <a:solidFill>
                  <a:schemeClr val="tx1"/>
                </a:solidFill>
                <a:latin typeface="+mn-lt"/>
                <a:ea typeface="+mn-ea"/>
                <a:cs typeface="+mn-cs"/>
              </a:rPr>
              <a:t>      因熱害</a:t>
            </a:r>
            <a:r>
              <a:rPr lang="en-US" altLang="zh-TW" sz="1200" b="0" i="0" kern="1200" dirty="0">
                <a:solidFill>
                  <a:schemeClr val="tx1"/>
                </a:solidFill>
                <a:latin typeface="+mn-lt"/>
                <a:ea typeface="+mn-ea"/>
                <a:cs typeface="+mn-cs"/>
              </a:rPr>
              <a:t>﹝Heat damage﹞</a:t>
            </a:r>
            <a:r>
              <a:rPr lang="zh-TW" altLang="en-US" sz="1200" b="0" i="0" kern="1200" dirty="0">
                <a:solidFill>
                  <a:schemeClr val="tx1"/>
                </a:solidFill>
                <a:latin typeface="+mn-lt"/>
                <a:ea typeface="+mn-ea"/>
                <a:cs typeface="+mn-cs"/>
              </a:rPr>
              <a:t>火燒造成建築物之結構組件破壞具有明顯潛在危險性。可能發生清況有脆弱化，地板承受不起人員重量，或牆壁、屋頂崩塌。另外，火災對結構之破壞，有時不易單從外觀察覺，因此火災後結構強度衰減程度的評估相當重要。建築物因結構受火害而崩塌毀壞的情況不多，但不可輕忽建築物受到第二次外來災害</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如地震</a:t>
            </a:r>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可能發生之危險。</a:t>
            </a:r>
          </a:p>
          <a:p>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9</a:t>
            </a:fld>
            <a:endParaRPr lang="zh-TW" altLang="en-US"/>
          </a:p>
        </p:txBody>
      </p:sp>
    </p:spTree>
    <p:extLst>
      <p:ext uri="{BB962C8B-B14F-4D97-AF65-F5344CB8AC3E}">
        <p14:creationId xmlns:p14="http://schemas.microsoft.com/office/powerpoint/2010/main" val="3943971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火場最大殺手即是濃煙。</a:t>
            </a:r>
            <a:endParaRPr lang="zh-TW" altLang="en-US" dirty="0"/>
          </a:p>
        </p:txBody>
      </p:sp>
      <p:sp>
        <p:nvSpPr>
          <p:cNvPr id="4" name="投影片編號版面配置區 3"/>
          <p:cNvSpPr>
            <a:spLocks noGrp="1"/>
          </p:cNvSpPr>
          <p:nvPr>
            <p:ph type="sldNum" sz="quarter" idx="10"/>
          </p:nvPr>
        </p:nvSpPr>
        <p:spPr/>
        <p:txBody>
          <a:bodyPr/>
          <a:lstStyle/>
          <a:p>
            <a:fld id="{5227CAEA-99F6-4A2B-B222-DB2832B21DC7}" type="slidenum">
              <a:rPr lang="zh-TW" altLang="en-US" smtClean="0"/>
              <a:pPr/>
              <a:t>10</a:t>
            </a:fld>
            <a:endParaRPr lang="zh-TW" altLang="en-US"/>
          </a:p>
        </p:txBody>
      </p:sp>
    </p:spTree>
    <p:extLst>
      <p:ext uri="{BB962C8B-B14F-4D97-AF65-F5344CB8AC3E}">
        <p14:creationId xmlns:p14="http://schemas.microsoft.com/office/powerpoint/2010/main" val="4255482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normAutofit/>
          </a:bodyPr>
          <a:lstStyle>
            <a:lvl1pPr algn="ctr">
              <a:defRPr sz="7200" b="1">
                <a:solidFill>
                  <a:schemeClr val="bg1"/>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副標題 2"/>
          <p:cNvSpPr>
            <a:spLocks noGrp="1"/>
          </p:cNvSpPr>
          <p:nvPr>
            <p:ph type="subTitle" idx="1"/>
          </p:nvPr>
        </p:nvSpPr>
        <p:spPr>
          <a:xfrm>
            <a:off x="1524000" y="3602038"/>
            <a:ext cx="9144000" cy="1655762"/>
          </a:xfrm>
        </p:spPr>
        <p:txBody>
          <a:bodyPr>
            <a:normAutofit/>
          </a:bodyPr>
          <a:lstStyle>
            <a:lvl1pPr marL="0" indent="0" algn="ctr">
              <a:buNone/>
              <a:defRPr sz="5400" b="1">
                <a:solidFill>
                  <a:schemeClr val="bg1"/>
                </a:solidFill>
                <a:latin typeface="微軟正黑體" panose="020B0604030504040204" pitchFamily="34" charset="-120"/>
                <a:ea typeface="微軟正黑體" panose="020B0604030504040204" pitchFamily="34" charset="-12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p>
            <a:fld id="{C8E796FD-73E1-423A-A502-97FB8EFF0E3C}" type="datetimeFigureOut">
              <a:rPr lang="zh-TW" altLang="en-US" smtClean="0"/>
              <a:pPr/>
              <a:t>2017/3/15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56D6FBD-B439-40D6-81F2-30C00B928704}" type="slidenum">
              <a:rPr lang="zh-TW" altLang="en-US" smtClean="0"/>
              <a:pPr/>
              <a:t>‹#›</a:t>
            </a:fld>
            <a:endParaRPr lang="zh-TW" altLang="en-US"/>
          </a:p>
        </p:txBody>
      </p:sp>
    </p:spTree>
    <p:extLst>
      <p:ext uri="{BB962C8B-B14F-4D97-AF65-F5344CB8AC3E}">
        <p14:creationId xmlns:p14="http://schemas.microsoft.com/office/powerpoint/2010/main" val="284533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8E796FD-73E1-423A-A502-97FB8EFF0E3C}" type="datetimeFigureOut">
              <a:rPr lang="zh-TW" altLang="en-US" smtClean="0"/>
              <a:pPr/>
              <a:t>2017/3/15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56D6FBD-B439-40D6-81F2-30C00B928704}" type="slidenum">
              <a:rPr lang="zh-TW" altLang="en-US" smtClean="0"/>
              <a:pPr/>
              <a:t>‹#›</a:t>
            </a:fld>
            <a:endParaRPr lang="zh-TW" altLang="en-US"/>
          </a:p>
        </p:txBody>
      </p:sp>
    </p:spTree>
    <p:extLst>
      <p:ext uri="{BB962C8B-B14F-4D97-AF65-F5344CB8AC3E}">
        <p14:creationId xmlns:p14="http://schemas.microsoft.com/office/powerpoint/2010/main" val="2390736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8E796FD-73E1-423A-A502-97FB8EFF0E3C}" type="datetimeFigureOut">
              <a:rPr lang="zh-TW" altLang="en-US" smtClean="0"/>
              <a:pPr/>
              <a:t>2017/3/15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56D6FBD-B439-40D6-81F2-30C00B928704}" type="slidenum">
              <a:rPr lang="zh-TW" altLang="en-US" smtClean="0"/>
              <a:pPr/>
              <a:t>‹#›</a:t>
            </a:fld>
            <a:endParaRPr lang="zh-TW" altLang="en-US"/>
          </a:p>
        </p:txBody>
      </p:sp>
    </p:spTree>
    <p:extLst>
      <p:ext uri="{BB962C8B-B14F-4D97-AF65-F5344CB8AC3E}">
        <p14:creationId xmlns:p14="http://schemas.microsoft.com/office/powerpoint/2010/main" val="4022182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016000" y="304800"/>
            <a:ext cx="100584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1016000" y="1524000"/>
            <a:ext cx="4927600" cy="4495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6146800" y="1524000"/>
            <a:ext cx="4927600" cy="21717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6146800" y="3848100"/>
            <a:ext cx="4927600" cy="21717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xfrm>
            <a:off x="3454400" y="6096000"/>
            <a:ext cx="1727200" cy="457200"/>
          </a:xfrm>
          <a:prstGeom prst="rect">
            <a:avLst/>
          </a:prstGeom>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xfrm>
            <a:off x="9245600" y="6096000"/>
            <a:ext cx="1727200" cy="457200"/>
          </a:xfrm>
          <a:prstGeom prst="rect">
            <a:avLst/>
          </a:prstGeom>
        </p:spPr>
        <p:txBody>
          <a:bodyPr/>
          <a:lstStyle>
            <a:lvl1pPr>
              <a:defRPr/>
            </a:lvl1pPr>
          </a:lstStyle>
          <a:p>
            <a:pPr>
              <a:defRPr/>
            </a:pPr>
            <a:fld id="{3781EB90-F627-41F1-B866-1B9476B4A37D}" type="slidenum">
              <a:rPr lang="zh-TW" altLang="en-US"/>
              <a:pPr>
                <a:defRPr/>
              </a:pPr>
              <a:t>‹#›</a:t>
            </a:fld>
            <a:endParaRPr lang="en-US" altLang="zh-TW"/>
          </a:p>
        </p:txBody>
      </p:sp>
    </p:spTree>
    <p:extLst>
      <p:ext uri="{BB962C8B-B14F-4D97-AF65-F5344CB8AC3E}">
        <p14:creationId xmlns:p14="http://schemas.microsoft.com/office/powerpoint/2010/main" val="3665817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Shape 20"/>
          <p:cNvSpPr>
            <a:spLocks noGrp="1"/>
          </p:cNvSpPr>
          <p:nvPr>
            <p:ph type="pic" idx="13"/>
          </p:nvPr>
        </p:nvSpPr>
        <p:spPr>
          <a:xfrm>
            <a:off x="1107281" y="816288"/>
            <a:ext cx="9977438" cy="3875485"/>
          </a:xfrm>
          <a:prstGeom prst="rect">
            <a:avLst/>
          </a:prstGeom>
          <a:ln w="9525">
            <a:round/>
          </a:ln>
        </p:spPr>
        <p:txBody>
          <a:bodyPr lIns="76534" tIns="38267" rIns="76534" bIns="38267" anchor="t">
            <a:noAutofit/>
          </a:bodyPr>
          <a:lstStyle/>
          <a:p>
            <a:endParaRPr/>
          </a:p>
        </p:txBody>
      </p:sp>
      <p:sp>
        <p:nvSpPr>
          <p:cNvPr id="21" name="Shape 21"/>
          <p:cNvSpPr>
            <a:spLocks noGrp="1"/>
          </p:cNvSpPr>
          <p:nvPr>
            <p:ph type="title"/>
          </p:nvPr>
        </p:nvSpPr>
        <p:spPr>
          <a:xfrm>
            <a:off x="1107281" y="4777383"/>
            <a:ext cx="9977438" cy="1062633"/>
          </a:xfrm>
          <a:prstGeom prst="rect">
            <a:avLst/>
          </a:prstGeom>
        </p:spPr>
        <p:txBody>
          <a:bodyPr/>
          <a:lstStyle/>
          <a:p>
            <a:r>
              <a:t>大標題文字</a:t>
            </a:r>
          </a:p>
        </p:txBody>
      </p:sp>
      <p:sp>
        <p:nvSpPr>
          <p:cNvPr id="22" name="Shape 22"/>
          <p:cNvSpPr>
            <a:spLocks noGrp="1"/>
          </p:cNvSpPr>
          <p:nvPr>
            <p:ph type="body" sz="quarter" idx="1"/>
          </p:nvPr>
        </p:nvSpPr>
        <p:spPr>
          <a:xfrm>
            <a:off x="1107281" y="5893594"/>
            <a:ext cx="9977438" cy="660797"/>
          </a:xfrm>
          <a:prstGeom prst="rect">
            <a:avLst/>
          </a:prstGeom>
        </p:spPr>
        <p:txBody>
          <a:bodyPr anchor="t"/>
          <a:lstStyle>
            <a:lvl1pPr marL="0" indent="0" algn="ctr">
              <a:spcBef>
                <a:spcPts val="0"/>
              </a:spcBef>
              <a:buSzTx/>
              <a:buNone/>
            </a:lvl1pPr>
            <a:lvl2pPr marL="0" indent="191338" algn="ctr">
              <a:spcBef>
                <a:spcPts val="0"/>
              </a:spcBef>
              <a:buSzTx/>
              <a:buNone/>
            </a:lvl2pPr>
            <a:lvl3pPr marL="0" indent="382676" algn="ctr">
              <a:spcBef>
                <a:spcPts val="0"/>
              </a:spcBef>
              <a:buSzTx/>
              <a:buNone/>
            </a:lvl3pPr>
            <a:lvl4pPr marL="0" indent="574015" algn="ctr">
              <a:spcBef>
                <a:spcPts val="0"/>
              </a:spcBef>
              <a:buSzTx/>
              <a:buNone/>
            </a:lvl4pPr>
            <a:lvl5pPr marL="0" indent="765353" algn="ctr">
              <a:spcBef>
                <a:spcPts val="0"/>
              </a:spcBef>
              <a:buSzTx/>
              <a:buNone/>
            </a:lvl5pPr>
          </a:lstStyle>
          <a:p>
            <a:r>
              <a:t>內文層級一</a:t>
            </a:r>
          </a:p>
          <a:p>
            <a:pPr lvl="1"/>
            <a:r>
              <a:t>內文層級二</a:t>
            </a:r>
          </a:p>
          <a:p>
            <a:pPr lvl="2"/>
            <a:r>
              <a:t>內文層級三</a:t>
            </a:r>
          </a:p>
          <a:p>
            <a:pPr lvl="3"/>
            <a:r>
              <a:t>內文層級四</a:t>
            </a:r>
          </a:p>
          <a:p>
            <a:pPr lvl="4"/>
            <a:r>
              <a:t>內文層級五</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照片 - 一頁三張">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818595" y="3528761"/>
            <a:ext cx="4619626" cy="2768204"/>
          </a:xfrm>
          <a:prstGeom prst="rect">
            <a:avLst/>
          </a:prstGeom>
          <a:ln w="9525">
            <a:round/>
          </a:ln>
        </p:spPr>
        <p:txBody>
          <a:bodyPr lIns="76534" tIns="38267" rIns="76534" bIns="38267" anchor="t">
            <a:noAutofit/>
          </a:bodyPr>
          <a:lstStyle/>
          <a:p>
            <a:endParaRPr/>
          </a:p>
        </p:txBody>
      </p:sp>
      <p:sp>
        <p:nvSpPr>
          <p:cNvPr id="84" name="Shape 84"/>
          <p:cNvSpPr>
            <a:spLocks noGrp="1"/>
          </p:cNvSpPr>
          <p:nvPr>
            <p:ph type="pic" sz="quarter" idx="14"/>
          </p:nvPr>
        </p:nvSpPr>
        <p:spPr>
          <a:xfrm rot="21600000">
            <a:off x="6815190" y="544711"/>
            <a:ext cx="4619626" cy="2768204"/>
          </a:xfrm>
          <a:prstGeom prst="rect">
            <a:avLst/>
          </a:prstGeom>
          <a:ln w="9525">
            <a:round/>
          </a:ln>
        </p:spPr>
        <p:txBody>
          <a:bodyPr lIns="76534" tIns="38267" rIns="76534" bIns="38267" anchor="t">
            <a:noAutofit/>
          </a:bodyPr>
          <a:lstStyle/>
          <a:p>
            <a:endParaRPr/>
          </a:p>
        </p:txBody>
      </p:sp>
      <p:sp>
        <p:nvSpPr>
          <p:cNvPr id="85" name="Shape 85"/>
          <p:cNvSpPr>
            <a:spLocks noGrp="1"/>
          </p:cNvSpPr>
          <p:nvPr>
            <p:ph type="pic" sz="half" idx="15"/>
          </p:nvPr>
        </p:nvSpPr>
        <p:spPr>
          <a:xfrm rot="21600000">
            <a:off x="738187" y="544711"/>
            <a:ext cx="5774532" cy="5768579"/>
          </a:xfrm>
          <a:prstGeom prst="rect">
            <a:avLst/>
          </a:prstGeom>
          <a:ln w="9525">
            <a:round/>
          </a:ln>
        </p:spPr>
        <p:txBody>
          <a:bodyPr lIns="76534" tIns="38267" rIns="76534" bIns="38267"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864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lvl1pPr>
              <a:defRPr sz="7200" b="1">
                <a:solidFill>
                  <a:schemeClr val="bg1"/>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內容版面配置區 2"/>
          <p:cNvSpPr>
            <a:spLocks noGrp="1"/>
          </p:cNvSpPr>
          <p:nvPr>
            <p:ph idx="1"/>
          </p:nvPr>
        </p:nvSpPr>
        <p:spPr/>
        <p:txBody>
          <a:bodyPr>
            <a:normAutofit/>
          </a:bodyPr>
          <a:lstStyle>
            <a:lvl1pPr marL="0" indent="0">
              <a:buNone/>
              <a:defRPr sz="5400" b="1">
                <a:solidFill>
                  <a:schemeClr val="bg1"/>
                </a:solidFill>
                <a:latin typeface="微軟正黑體" panose="020B0604030504040204" pitchFamily="34" charset="-120"/>
                <a:ea typeface="微軟正黑體" panose="020B0604030504040204" pitchFamily="34" charset="-120"/>
              </a:defRPr>
            </a:lvl1pPr>
            <a:lvl2pPr>
              <a:defRPr sz="5400" b="1">
                <a:solidFill>
                  <a:schemeClr val="bg1"/>
                </a:solidFill>
                <a:latin typeface="微軟正黑體" panose="020B0604030504040204" pitchFamily="34" charset="-120"/>
                <a:ea typeface="微軟正黑體" panose="020B0604030504040204" pitchFamily="34" charset="-120"/>
              </a:defRPr>
            </a:lvl2pPr>
            <a:lvl3pPr>
              <a:defRPr sz="5400" b="1">
                <a:solidFill>
                  <a:schemeClr val="bg1"/>
                </a:solidFill>
                <a:latin typeface="微軟正黑體" panose="020B0604030504040204" pitchFamily="34" charset="-120"/>
                <a:ea typeface="微軟正黑體" panose="020B0604030504040204" pitchFamily="34" charset="-120"/>
              </a:defRPr>
            </a:lvl3pPr>
            <a:lvl4pPr>
              <a:defRPr sz="5400" b="1">
                <a:solidFill>
                  <a:schemeClr val="bg1"/>
                </a:solidFill>
                <a:latin typeface="微軟正黑體" panose="020B0604030504040204" pitchFamily="34" charset="-120"/>
                <a:ea typeface="微軟正黑體" panose="020B0604030504040204" pitchFamily="34" charset="-120"/>
              </a:defRPr>
            </a:lvl4pPr>
            <a:lvl5pPr marL="1828800" indent="0">
              <a:buNone/>
              <a:defRPr sz="5400" b="1">
                <a:solidFill>
                  <a:schemeClr val="bg1"/>
                </a:solidFill>
                <a:latin typeface="微軟正黑體" panose="020B0604030504040204" pitchFamily="34" charset="-120"/>
                <a:ea typeface="微軟正黑體" panose="020B0604030504040204" pitchFamily="34" charset="-120"/>
              </a:defRPr>
            </a:lvl5pPr>
          </a:lstStyle>
          <a:p>
            <a:pPr lvl="4"/>
            <a:endParaRPr lang="zh-TW" altLang="en-US" dirty="0"/>
          </a:p>
        </p:txBody>
      </p:sp>
      <p:sp>
        <p:nvSpPr>
          <p:cNvPr id="4" name="日期版面配置區 3"/>
          <p:cNvSpPr>
            <a:spLocks noGrp="1"/>
          </p:cNvSpPr>
          <p:nvPr>
            <p:ph type="dt" sz="half" idx="10"/>
          </p:nvPr>
        </p:nvSpPr>
        <p:spPr/>
        <p:txBody>
          <a:bodyPr/>
          <a:lstStyle/>
          <a:p>
            <a:fld id="{C8E796FD-73E1-423A-A502-97FB8EFF0E3C}" type="datetimeFigureOut">
              <a:rPr lang="zh-TW" altLang="en-US" smtClean="0"/>
              <a:pPr/>
              <a:t>2017/3/15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56D6FBD-B439-40D6-81F2-30C00B928704}" type="slidenum">
              <a:rPr lang="zh-TW" altLang="en-US" smtClean="0"/>
              <a:pPr/>
              <a:t>‹#›</a:t>
            </a:fld>
            <a:endParaRPr lang="zh-TW" altLang="en-US"/>
          </a:p>
        </p:txBody>
      </p:sp>
      <p:sp>
        <p:nvSpPr>
          <p:cNvPr id="7" name="投影片編號版面配置區 5"/>
          <p:cNvSpPr txBox="1">
            <a:spLocks/>
          </p:cNvSpPr>
          <p:nvPr userDrawn="1"/>
        </p:nvSpPr>
        <p:spPr>
          <a:xfrm>
            <a:off x="10363201" y="47625"/>
            <a:ext cx="1520372" cy="365125"/>
          </a:xfrm>
          <a:prstGeom prst="rect">
            <a:avLst/>
          </a:prstGeom>
          <a:solidFill>
            <a:schemeClr val="tx1"/>
          </a:solidFill>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b="1" dirty="0">
                <a:solidFill>
                  <a:schemeClr val="bg1"/>
                </a:solidFill>
                <a:latin typeface="微軟正黑體" panose="020B0604030504040204" pitchFamily="34" charset="-120"/>
                <a:ea typeface="微軟正黑體" panose="020B0604030504040204" pitchFamily="34" charset="-120"/>
              </a:rPr>
              <a:t>2016</a:t>
            </a:r>
            <a:r>
              <a:rPr lang="zh-TW" altLang="en-US" b="1" dirty="0">
                <a:solidFill>
                  <a:schemeClr val="bg1"/>
                </a:solidFill>
                <a:latin typeface="微軟正黑體" panose="020B0604030504040204" pitchFamily="34" charset="-120"/>
                <a:ea typeface="微軟正黑體" panose="020B0604030504040204" pitchFamily="34" charset="-120"/>
              </a:rPr>
              <a:t>火場求生觀念 </a:t>
            </a:r>
          </a:p>
        </p:txBody>
      </p:sp>
    </p:spTree>
    <p:extLst>
      <p:ext uri="{BB962C8B-B14F-4D97-AF65-F5344CB8AC3E}">
        <p14:creationId xmlns:p14="http://schemas.microsoft.com/office/powerpoint/2010/main" val="1756517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C8E796FD-73E1-423A-A502-97FB8EFF0E3C}" type="datetimeFigureOut">
              <a:rPr lang="zh-TW" altLang="en-US" smtClean="0"/>
              <a:pPr/>
              <a:t>2017/3/15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56D6FBD-B439-40D6-81F2-30C00B928704}" type="slidenum">
              <a:rPr lang="zh-TW" altLang="en-US" smtClean="0"/>
              <a:pPr/>
              <a:t>‹#›</a:t>
            </a:fld>
            <a:endParaRPr lang="zh-TW" altLang="en-US"/>
          </a:p>
        </p:txBody>
      </p:sp>
    </p:spTree>
    <p:extLst>
      <p:ext uri="{BB962C8B-B14F-4D97-AF65-F5344CB8AC3E}">
        <p14:creationId xmlns:p14="http://schemas.microsoft.com/office/powerpoint/2010/main" val="1236903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8E796FD-73E1-423A-A502-97FB8EFF0E3C}" type="datetimeFigureOut">
              <a:rPr lang="zh-TW" altLang="en-US" smtClean="0"/>
              <a:pPr/>
              <a:t>2017/3/15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56D6FBD-B439-40D6-81F2-30C00B928704}" type="slidenum">
              <a:rPr lang="zh-TW" altLang="en-US" smtClean="0"/>
              <a:pPr/>
              <a:t>‹#›</a:t>
            </a:fld>
            <a:endParaRPr lang="zh-TW" altLang="en-US"/>
          </a:p>
        </p:txBody>
      </p:sp>
    </p:spTree>
    <p:extLst>
      <p:ext uri="{BB962C8B-B14F-4D97-AF65-F5344CB8AC3E}">
        <p14:creationId xmlns:p14="http://schemas.microsoft.com/office/powerpoint/2010/main" val="2369790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C8E796FD-73E1-423A-A502-97FB8EFF0E3C}" type="datetimeFigureOut">
              <a:rPr lang="zh-TW" altLang="en-US" smtClean="0"/>
              <a:pPr/>
              <a:t>2017/3/15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56D6FBD-B439-40D6-81F2-30C00B928704}" type="slidenum">
              <a:rPr lang="zh-TW" altLang="en-US" smtClean="0"/>
              <a:pPr/>
              <a:t>‹#›</a:t>
            </a:fld>
            <a:endParaRPr lang="zh-TW" altLang="en-US"/>
          </a:p>
        </p:txBody>
      </p:sp>
    </p:spTree>
    <p:extLst>
      <p:ext uri="{BB962C8B-B14F-4D97-AF65-F5344CB8AC3E}">
        <p14:creationId xmlns:p14="http://schemas.microsoft.com/office/powerpoint/2010/main" val="3932805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C8E796FD-73E1-423A-A502-97FB8EFF0E3C}" type="datetimeFigureOut">
              <a:rPr lang="zh-TW" altLang="en-US" smtClean="0"/>
              <a:pPr/>
              <a:t>2017/3/15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56D6FBD-B439-40D6-81F2-30C00B928704}" type="slidenum">
              <a:rPr lang="zh-TW" altLang="en-US" smtClean="0"/>
              <a:pPr/>
              <a:t>‹#›</a:t>
            </a:fld>
            <a:endParaRPr lang="zh-TW" altLang="en-US"/>
          </a:p>
        </p:txBody>
      </p:sp>
    </p:spTree>
    <p:extLst>
      <p:ext uri="{BB962C8B-B14F-4D97-AF65-F5344CB8AC3E}">
        <p14:creationId xmlns:p14="http://schemas.microsoft.com/office/powerpoint/2010/main" val="3932793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8E796FD-73E1-423A-A502-97FB8EFF0E3C}" type="datetimeFigureOut">
              <a:rPr lang="zh-TW" altLang="en-US" smtClean="0"/>
              <a:pPr/>
              <a:t>2017/3/15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56D6FBD-B439-40D6-81F2-30C00B928704}" type="slidenum">
              <a:rPr lang="zh-TW" altLang="en-US" smtClean="0"/>
              <a:pPr/>
              <a:t>‹#›</a:t>
            </a:fld>
            <a:endParaRPr lang="zh-TW" altLang="en-US"/>
          </a:p>
        </p:txBody>
      </p:sp>
    </p:spTree>
    <p:extLst>
      <p:ext uri="{BB962C8B-B14F-4D97-AF65-F5344CB8AC3E}">
        <p14:creationId xmlns:p14="http://schemas.microsoft.com/office/powerpoint/2010/main" val="683816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C8E796FD-73E1-423A-A502-97FB8EFF0E3C}" type="datetimeFigureOut">
              <a:rPr lang="zh-TW" altLang="en-US" smtClean="0"/>
              <a:pPr/>
              <a:t>2017/3/15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56D6FBD-B439-40D6-81F2-30C00B928704}" type="slidenum">
              <a:rPr lang="zh-TW" altLang="en-US" smtClean="0"/>
              <a:pPr/>
              <a:t>‹#›</a:t>
            </a:fld>
            <a:endParaRPr lang="zh-TW" altLang="en-US"/>
          </a:p>
        </p:txBody>
      </p:sp>
    </p:spTree>
    <p:extLst>
      <p:ext uri="{BB962C8B-B14F-4D97-AF65-F5344CB8AC3E}">
        <p14:creationId xmlns:p14="http://schemas.microsoft.com/office/powerpoint/2010/main" val="991008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C8E796FD-73E1-423A-A502-97FB8EFF0E3C}" type="datetimeFigureOut">
              <a:rPr lang="zh-TW" altLang="en-US" smtClean="0"/>
              <a:pPr/>
              <a:t>2017/3/15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56D6FBD-B439-40D6-81F2-30C00B928704}" type="slidenum">
              <a:rPr lang="zh-TW" altLang="en-US" smtClean="0"/>
              <a:pPr/>
              <a:t>‹#›</a:t>
            </a:fld>
            <a:endParaRPr lang="zh-TW" altLang="en-US"/>
          </a:p>
        </p:txBody>
      </p:sp>
    </p:spTree>
    <p:extLst>
      <p:ext uri="{BB962C8B-B14F-4D97-AF65-F5344CB8AC3E}">
        <p14:creationId xmlns:p14="http://schemas.microsoft.com/office/powerpoint/2010/main" val="3878673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E796FD-73E1-423A-A502-97FB8EFF0E3C}" type="datetimeFigureOut">
              <a:rPr lang="zh-TW" altLang="en-US" smtClean="0"/>
              <a:pPr/>
              <a:t>2017/3/15</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6D6FBD-B439-40D6-81F2-30C00B928704}" type="slidenum">
              <a:rPr lang="zh-TW" altLang="en-US" smtClean="0"/>
              <a:pPr/>
              <a:t>‹#›</a:t>
            </a:fld>
            <a:endParaRPr lang="zh-TW" altLang="en-US"/>
          </a:p>
        </p:txBody>
      </p:sp>
    </p:spTree>
    <p:extLst>
      <p:ext uri="{BB962C8B-B14F-4D97-AF65-F5344CB8AC3E}">
        <p14:creationId xmlns:p14="http://schemas.microsoft.com/office/powerpoint/2010/main" val="1158445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24656;&#24598;100&#31186;&#27231;&#36554;&#31428;&#29138;%20&#12300;&#29017;&#22250;&#25928;&#25033;&#12301;&#22256;6&#27515;&#24754;&#21127;.mp4"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40179;&#26519;%20&#21570;&#23376;&#26244;/&#20572;&#36538;&#28414;/guy%20gets%20set%20on%20fire.mp4"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hyperlink" Target="&#22283;&#20839;&#37325;&#22823;&#28779;&#28797;&#26032;&#32862;&#22238;&#39015;.mp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28779;&#28797;&#26178;&#32202;&#38281;&#25151;&#38272;&#12288;17&#27506;&#22899;&#25104;&#21151;&#33258;&#25937;&#12288;--&#34315;&#26524;&#26085;&#22577;%2020141118.mp4"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22826;&#39514;&#24730;&#65281;&#22899;&#22823;&#29983;&#21507;&#29138;&#28900;&#30636;&#38291;&#20840;&#36523;&#33879;&#28779;&#12288;&#24215;&#21729;&#31435;&#21051;&#36681;&#36523;&#36867;&#36305;.mp4"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32854;&#35477;&#27193;&#29123;&#29138;.mp4"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20572;&#36538;&#28414;&#31034;&#31684;&#25945;&#23416;.MP4"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11111&#25552;&#26089;8&#20998;&#37912;&#38928;&#35686;%20&#25876;&#25130;&#26263;&#22812;&#24801;&#28779;&#20445;&#21629;&#9474;&#20013;&#35222;&#26032;&#32862;20151203.mp4"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hyperlink" Target="&#37341;&#28792;&#26178;&#36935;&#19978;&#28779;&#35686;..........mp4"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84.jpeg"/><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28779;&#28797;&#25104;&#38263;&#28331;&#24230;&#21450;&#26178;&#38291;&#20998;&#26512;.mp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831850" y="1441173"/>
            <a:ext cx="10515600" cy="2912165"/>
          </a:xfrm>
        </p:spPr>
        <p:txBody>
          <a:bodyPr/>
          <a:lstStyle/>
          <a:p>
            <a:endParaRPr lang="zh-TW" altLang="en-US" dirty="0"/>
          </a:p>
        </p:txBody>
      </p:sp>
      <p:sp>
        <p:nvSpPr>
          <p:cNvPr id="8" name="文字版面配置區 7"/>
          <p:cNvSpPr>
            <a:spLocks noGrp="1"/>
          </p:cNvSpPr>
          <p:nvPr>
            <p:ph type="body" idx="1"/>
          </p:nvPr>
        </p:nvSpPr>
        <p:spPr/>
        <p:txBody>
          <a:bodyPr>
            <a:normAutofit/>
          </a:bodyPr>
          <a:lstStyle/>
          <a:p>
            <a:r>
              <a:rPr lang="zh-TW" altLang="en-US" sz="2800" dirty="0" smtClean="0">
                <a:solidFill>
                  <a:schemeClr val="bg1">
                    <a:lumMod val="85000"/>
                  </a:schemeClr>
                </a:solidFill>
                <a:latin typeface="標楷體" panose="03000509000000000000" pitchFamily="65" charset="-120"/>
                <a:ea typeface="標楷體" panose="03000509000000000000" pitchFamily="65" charset="-120"/>
              </a:rPr>
              <a:t>簡報</a:t>
            </a:r>
            <a:r>
              <a:rPr lang="en-US" altLang="zh-TW" sz="2800" dirty="0" smtClean="0">
                <a:solidFill>
                  <a:schemeClr val="bg1">
                    <a:lumMod val="85000"/>
                  </a:schemeClr>
                </a:solidFill>
                <a:latin typeface="標楷體" panose="03000509000000000000" pitchFamily="65" charset="-120"/>
                <a:ea typeface="標楷體" panose="03000509000000000000" pitchFamily="65" charset="-120"/>
              </a:rPr>
              <a:t>:</a:t>
            </a:r>
          </a:p>
          <a:p>
            <a:r>
              <a:rPr lang="zh-TW" altLang="en-US" sz="2800" dirty="0" smtClean="0">
                <a:solidFill>
                  <a:schemeClr val="bg1">
                    <a:lumMod val="85000"/>
                  </a:schemeClr>
                </a:solidFill>
                <a:latin typeface="標楷體" panose="03000509000000000000" pitchFamily="65" charset="-120"/>
                <a:ea typeface="標楷體" panose="03000509000000000000" pitchFamily="65" charset="-120"/>
              </a:rPr>
              <a:t>大寮分隊</a:t>
            </a:r>
            <a:r>
              <a:rPr lang="zh-TW" altLang="en-US" sz="2800" dirty="0">
                <a:solidFill>
                  <a:schemeClr val="bg1">
                    <a:lumMod val="85000"/>
                  </a:schemeClr>
                </a:solidFill>
                <a:latin typeface="標楷體" panose="03000509000000000000" pitchFamily="65" charset="-120"/>
                <a:ea typeface="標楷體" panose="03000509000000000000" pitchFamily="65" charset="-120"/>
              </a:rPr>
              <a:t> </a:t>
            </a:r>
            <a:r>
              <a:rPr lang="zh-TW" altLang="en-US" sz="2800" dirty="0" smtClean="0">
                <a:solidFill>
                  <a:schemeClr val="bg1">
                    <a:lumMod val="85000"/>
                  </a:schemeClr>
                </a:solidFill>
                <a:latin typeface="標楷體" panose="03000509000000000000" pitchFamily="65" charset="-120"/>
                <a:ea typeface="標楷體" panose="03000509000000000000" pitchFamily="65" charset="-120"/>
              </a:rPr>
              <a:t>小隊長 吳聰義</a:t>
            </a:r>
            <a:endParaRPr lang="zh-TW" altLang="en-US" sz="2800" dirty="0">
              <a:solidFill>
                <a:schemeClr val="bg1">
                  <a:lumMod val="85000"/>
                </a:schemeClr>
              </a:solidFill>
              <a:latin typeface="標楷體" panose="03000509000000000000" pitchFamily="65" charset="-120"/>
              <a:ea typeface="標楷體" panose="03000509000000000000" pitchFamily="65" charset="-120"/>
            </a:endParaRPr>
          </a:p>
          <a:p>
            <a:endParaRPr lang="en-US" altLang="zh-TW" sz="2800" dirty="0" smtClean="0">
              <a:solidFill>
                <a:schemeClr val="bg1">
                  <a:lumMod val="85000"/>
                </a:schemeClr>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156" y="1719470"/>
            <a:ext cx="10217427" cy="2484782"/>
          </a:xfrm>
          <a:prstGeom prst="rect">
            <a:avLst/>
          </a:prstGeom>
        </p:spPr>
      </p:pic>
      <p:sp>
        <p:nvSpPr>
          <p:cNvPr id="9" name="文字方塊 8"/>
          <p:cNvSpPr txBox="1"/>
          <p:nvPr/>
        </p:nvSpPr>
        <p:spPr>
          <a:xfrm>
            <a:off x="1311965" y="288235"/>
            <a:ext cx="9481931" cy="1015663"/>
          </a:xfrm>
          <a:prstGeom prst="rect">
            <a:avLst/>
          </a:prstGeom>
          <a:noFill/>
        </p:spPr>
        <p:txBody>
          <a:bodyPr wrap="square" rtlCol="0">
            <a:spAutoFit/>
          </a:bodyPr>
          <a:lstStyle/>
          <a:p>
            <a:pPr algn="ctr"/>
            <a:r>
              <a:rPr lang="zh-TW" altLang="en-US" sz="6000" dirty="0" smtClean="0">
                <a:solidFill>
                  <a:srgbClr val="FF0000"/>
                </a:solidFill>
                <a:latin typeface="標楷體" panose="03000509000000000000" pitchFamily="65" charset="-120"/>
                <a:ea typeface="標楷體" panose="03000509000000000000" pitchFamily="65" charset="-120"/>
              </a:rPr>
              <a:t>火場   </a:t>
            </a:r>
            <a:r>
              <a:rPr lang="zh-TW" altLang="en-US" sz="6000" dirty="0" smtClean="0">
                <a:solidFill>
                  <a:srgbClr val="FFC000"/>
                </a:solidFill>
                <a:latin typeface="標楷體" panose="03000509000000000000" pitchFamily="65" charset="-120"/>
                <a:ea typeface="標楷體" panose="03000509000000000000" pitchFamily="65" charset="-120"/>
              </a:rPr>
              <a:t>求生</a:t>
            </a:r>
            <a:endParaRPr lang="zh-TW" altLang="en-US" sz="6000" dirty="0">
              <a:solidFill>
                <a:srgbClr val="FFC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162212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8"/>
            <a:ext cx="12192000" cy="7598535"/>
          </a:xfrm>
          <a:prstGeom prst="rect">
            <a:avLst/>
          </a:prstGeom>
        </p:spPr>
      </p:pic>
      <p:sp>
        <p:nvSpPr>
          <p:cNvPr id="4" name="矩形 3"/>
          <p:cNvSpPr/>
          <p:nvPr/>
        </p:nvSpPr>
        <p:spPr>
          <a:xfrm rot="633461">
            <a:off x="778036" y="3443999"/>
            <a:ext cx="7879081" cy="2400657"/>
          </a:xfrm>
          <a:prstGeom prst="rect">
            <a:avLst/>
          </a:prstGeom>
          <a:noFill/>
          <a:ln w="76200">
            <a:solidFill>
              <a:srgbClr val="FF0000"/>
            </a:solidFill>
          </a:ln>
        </p:spPr>
        <p:txBody>
          <a:bodyPr wrap="none" lIns="91440" tIns="45720" rIns="91440" bIns="45720">
            <a:spAutoFit/>
          </a:bodyPr>
          <a:lstStyle/>
          <a:p>
            <a:pPr algn="ctr"/>
            <a:r>
              <a:rPr lang="zh-TW" altLang="en-US" sz="15000" b="1" dirty="0">
                <a:ln w="12700">
                  <a:solidFill>
                    <a:schemeClr val="accent1"/>
                  </a:solidFill>
                  <a:prstDash val="solid"/>
                </a:ln>
                <a:solidFill>
                  <a:srgbClr val="C00000"/>
                </a:solidFill>
                <a:latin typeface="微軟正黑體" panose="020B0604030504040204" pitchFamily="34" charset="-120"/>
                <a:ea typeface="微軟正黑體" panose="020B0604030504040204" pitchFamily="34" charset="-120"/>
              </a:rPr>
              <a:t>頭號殺手</a:t>
            </a:r>
          </a:p>
        </p:txBody>
      </p:sp>
    </p:spTree>
    <p:extLst>
      <p:ext uri="{BB962C8B-B14F-4D97-AF65-F5344CB8AC3E}">
        <p14:creationId xmlns:p14="http://schemas.microsoft.com/office/powerpoint/2010/main" val="27356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pickywallpapers.com/1680x1050/white-smo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7373"/>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325463" y="154983"/>
            <a:ext cx="5811865" cy="1200329"/>
          </a:xfrm>
          <a:prstGeom prst="rect">
            <a:avLst/>
          </a:prstGeom>
          <a:noFill/>
        </p:spPr>
        <p:txBody>
          <a:bodyPr wrap="square" rtlCol="0">
            <a:spAutoFit/>
          </a:bodyPr>
          <a:lstStyle/>
          <a:p>
            <a:r>
              <a:rPr lang="zh-TW" altLang="en-US" sz="5400" b="1" dirty="0" smtClean="0">
                <a:solidFill>
                  <a:schemeClr val="bg1"/>
                </a:solidFill>
                <a:latin typeface="微軟正黑體" panose="020B0604030504040204" pitchFamily="34" charset="-120"/>
                <a:ea typeface="微軟正黑體" panose="020B0604030504040204" pitchFamily="34" charset="-120"/>
              </a:rPr>
              <a:t>為什麼</a:t>
            </a:r>
            <a:r>
              <a:rPr lang="zh-TW" altLang="en-US" sz="7200" b="1" dirty="0" smtClean="0">
                <a:solidFill>
                  <a:srgbClr val="FFFF00"/>
                </a:solidFill>
                <a:latin typeface="微軟正黑體" panose="020B0604030504040204" pitchFamily="34" charset="-120"/>
                <a:ea typeface="微軟正黑體" panose="020B0604030504040204" pitchFamily="34" charset="-120"/>
              </a:rPr>
              <a:t>煙</a:t>
            </a:r>
            <a:r>
              <a:rPr lang="zh-TW" altLang="en-US" sz="5400" b="1" dirty="0" smtClean="0">
                <a:solidFill>
                  <a:schemeClr val="bg1"/>
                </a:solidFill>
                <a:latin typeface="微軟正黑體" panose="020B0604030504040204" pitchFamily="34" charset="-120"/>
                <a:ea typeface="微軟正黑體" panose="020B0604030504040204" pitchFamily="34" charset="-120"/>
              </a:rPr>
              <a:t>最可怕</a:t>
            </a:r>
            <a:r>
              <a:rPr lang="en-US" altLang="zh-TW" sz="5400" b="1" dirty="0" smtClean="0">
                <a:solidFill>
                  <a:schemeClr val="bg1"/>
                </a:solidFill>
                <a:latin typeface="微軟正黑體" panose="020B0604030504040204" pitchFamily="34" charset="-120"/>
                <a:ea typeface="微軟正黑體" panose="020B0604030504040204" pitchFamily="34" charset="-120"/>
              </a:rPr>
              <a:t>?!</a:t>
            </a:r>
            <a:r>
              <a:rPr lang="zh-TW" altLang="en-US" sz="5400" b="1" dirty="0" smtClean="0">
                <a:solidFill>
                  <a:schemeClr val="bg1"/>
                </a:solidFill>
                <a:latin typeface="微軟正黑體" panose="020B0604030504040204" pitchFamily="34" charset="-120"/>
                <a:ea typeface="微軟正黑體" panose="020B0604030504040204" pitchFamily="34" charset="-120"/>
              </a:rPr>
              <a:t>    </a:t>
            </a:r>
            <a:endParaRPr lang="en-US" altLang="zh-TW" sz="5400" b="1" dirty="0" smtClean="0">
              <a:solidFill>
                <a:schemeClr val="bg1"/>
              </a:solidFill>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1475874" y="3285345"/>
            <a:ext cx="10132356" cy="830997"/>
          </a:xfrm>
          <a:prstGeom prst="rect">
            <a:avLst/>
          </a:prstGeom>
          <a:solidFill>
            <a:srgbClr val="FFFF00"/>
          </a:solidFill>
          <a:ln>
            <a:noFill/>
          </a:ln>
          <a:effectLst>
            <a:softEdge rad="63500"/>
          </a:effectLst>
        </p:spPr>
        <p:txBody>
          <a:bodyPr wrap="square" rtlCol="0">
            <a:spAutoFit/>
          </a:bodyPr>
          <a:lstStyle>
            <a:defPPr>
              <a:defRPr lang="zh-TW"/>
            </a:defPPr>
            <a:lvl1pPr>
              <a:defRPr sz="4400" b="1">
                <a:solidFill>
                  <a:srgbClr val="002060"/>
                </a:solidFill>
                <a:latin typeface="微軟正黑體" panose="020B0604030504040204" pitchFamily="34" charset="-120"/>
                <a:ea typeface="微軟正黑體" panose="020B0604030504040204" pitchFamily="34" charset="-120"/>
              </a:defRPr>
            </a:lvl1pPr>
          </a:lstStyle>
          <a:p>
            <a:r>
              <a:rPr lang="zh-TW" altLang="en-US" sz="4800" dirty="0" smtClean="0"/>
              <a:t>含</a:t>
            </a:r>
            <a:r>
              <a:rPr lang="zh-TW" altLang="en-US" sz="4800" dirty="0"/>
              <a:t>有</a:t>
            </a:r>
            <a:r>
              <a:rPr lang="zh-TW" altLang="en-US" sz="4800" dirty="0" smtClean="0"/>
              <a:t>大量</a:t>
            </a:r>
            <a:r>
              <a:rPr lang="zh-TW" altLang="en-US" sz="4800" dirty="0"/>
              <a:t>有毒物質，</a:t>
            </a:r>
            <a:r>
              <a:rPr lang="zh-TW" altLang="en-US" sz="4800" dirty="0" smtClean="0"/>
              <a:t>尤其是一氧化</a:t>
            </a:r>
            <a:r>
              <a:rPr lang="zh-TW" altLang="en-US" sz="4800" dirty="0"/>
              <a:t>碳</a:t>
            </a:r>
          </a:p>
        </p:txBody>
      </p:sp>
      <p:sp>
        <p:nvSpPr>
          <p:cNvPr id="8" name="文字方塊 7"/>
          <p:cNvSpPr txBox="1"/>
          <p:nvPr/>
        </p:nvSpPr>
        <p:spPr>
          <a:xfrm>
            <a:off x="868549" y="1817826"/>
            <a:ext cx="5919708" cy="830997"/>
          </a:xfrm>
          <a:prstGeom prst="rect">
            <a:avLst/>
          </a:prstGeom>
          <a:solidFill>
            <a:srgbClr val="FFFF00"/>
          </a:solidFill>
          <a:ln>
            <a:noFill/>
          </a:ln>
          <a:effectLst>
            <a:softEdge rad="63500"/>
          </a:effectLst>
        </p:spPr>
        <p:txBody>
          <a:bodyPr wrap="square" rtlCol="0">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r>
              <a:rPr lang="zh-TW" altLang="en-US" sz="4800" dirty="0">
                <a:solidFill>
                  <a:srgbClr val="002060"/>
                </a:solidFill>
              </a:rPr>
              <a:t>遮蔽視線，造成慌張</a:t>
            </a:r>
          </a:p>
        </p:txBody>
      </p:sp>
      <p:sp>
        <p:nvSpPr>
          <p:cNvPr id="9" name="文字方塊 8"/>
          <p:cNvSpPr txBox="1"/>
          <p:nvPr/>
        </p:nvSpPr>
        <p:spPr>
          <a:xfrm>
            <a:off x="6625389" y="4922141"/>
            <a:ext cx="4982841" cy="1323439"/>
          </a:xfrm>
          <a:prstGeom prst="rect">
            <a:avLst/>
          </a:prstGeom>
          <a:solidFill>
            <a:srgbClr val="FFFF00"/>
          </a:solidFill>
          <a:ln>
            <a:noFill/>
          </a:ln>
          <a:effectLst>
            <a:softEdge rad="63500"/>
          </a:effectLst>
        </p:spPr>
        <p:txBody>
          <a:bodyPr wrap="square" rtlCol="0">
            <a:spAutoFit/>
          </a:bodyPr>
          <a:lstStyle>
            <a:defPPr>
              <a:defRPr lang="zh-TW"/>
            </a:defPPr>
            <a:lvl1pPr>
              <a:defRPr sz="4400" b="1">
                <a:solidFill>
                  <a:srgbClr val="002060"/>
                </a:solidFill>
                <a:latin typeface="微軟正黑體" panose="020B0604030504040204" pitchFamily="34" charset="-120"/>
                <a:ea typeface="微軟正黑體" panose="020B0604030504040204" pitchFamily="34" charset="-120"/>
              </a:defRPr>
            </a:lvl1pPr>
          </a:lstStyle>
          <a:p>
            <a:r>
              <a:rPr lang="zh-TW" altLang="en-US" sz="8000" dirty="0" smtClean="0"/>
              <a:t>造成窒息</a:t>
            </a:r>
            <a:r>
              <a:rPr lang="en-US" altLang="zh-TW" sz="8000" dirty="0" smtClean="0"/>
              <a:t>!!</a:t>
            </a:r>
            <a:endParaRPr lang="zh-TW" altLang="en-US" sz="8000" dirty="0"/>
          </a:p>
        </p:txBody>
      </p:sp>
    </p:spTree>
    <p:extLst>
      <p:ext uri="{BB962C8B-B14F-4D97-AF65-F5344CB8AC3E}">
        <p14:creationId xmlns:p14="http://schemas.microsoft.com/office/powerpoint/2010/main" val="23351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500"/>
                            </p:stCondLst>
                            <p:childTnLst>
                              <p:par>
                                <p:cTn id="9" presetID="22" presetClass="entr" presetSubtype="1"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2500"/>
                            </p:stCondLst>
                            <p:childTnLst>
                              <p:par>
                                <p:cTn id="13" presetID="47" presetClass="entr" presetSubtype="0" fill="hold" grpId="0"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5423" y="2212847"/>
            <a:ext cx="10607729" cy="2065855"/>
          </a:xfrm>
        </p:spPr>
        <p:txBody>
          <a:bodyPr/>
          <a:lstStyle/>
          <a:p>
            <a:r>
              <a:rPr lang="zh-TW" altLang="en-US" dirty="0"/>
              <a:t>火災時你要</a:t>
            </a:r>
            <a:r>
              <a:rPr lang="zh-TW" altLang="en-US" sz="12000" dirty="0">
                <a:solidFill>
                  <a:srgbClr val="FFFF00"/>
                </a:solidFill>
              </a:rPr>
              <a:t>先</a:t>
            </a:r>
            <a:r>
              <a:rPr lang="zh-TW" altLang="en-US" dirty="0"/>
              <a:t>做什麼</a:t>
            </a:r>
            <a:r>
              <a:rPr lang="en-US" altLang="zh-TW" dirty="0"/>
              <a:t>??</a:t>
            </a:r>
            <a:endParaRPr lang="zh-TW" altLang="en-US" dirty="0"/>
          </a:p>
        </p:txBody>
      </p:sp>
      <p:sp>
        <p:nvSpPr>
          <p:cNvPr id="4" name="標題 1"/>
          <p:cNvSpPr txBox="1">
            <a:spLocks/>
          </p:cNvSpPr>
          <p:nvPr/>
        </p:nvSpPr>
        <p:spPr>
          <a:xfrm>
            <a:off x="1962737" y="3404951"/>
            <a:ext cx="3313754" cy="1325563"/>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zh-TW" altLang="en-US" sz="72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黑克松簡報修改\圖片1.jpg"/>
          <p:cNvPicPr>
            <a:picLocks noGrp="1" noChangeAspect="1" noChangeArrowheads="1"/>
          </p:cNvPicPr>
          <p:nvPr>
            <p:ph idx="1"/>
          </p:nvPr>
        </p:nvPicPr>
        <p:blipFill>
          <a:blip r:embed="rId2" cstate="print"/>
          <a:srcRect/>
          <a:stretch>
            <a:fillRect/>
          </a:stretch>
        </p:blipFill>
        <p:spPr bwMode="auto">
          <a:xfrm>
            <a:off x="5777980" y="2020377"/>
            <a:ext cx="4400161" cy="4351338"/>
          </a:xfrm>
          <a:prstGeom prst="rect">
            <a:avLst/>
          </a:prstGeom>
          <a:noFill/>
        </p:spPr>
      </p:pic>
      <p:sp>
        <p:nvSpPr>
          <p:cNvPr id="2" name="標題 1"/>
          <p:cNvSpPr>
            <a:spLocks noGrp="1"/>
          </p:cNvSpPr>
          <p:nvPr>
            <p:ph type="title"/>
          </p:nvPr>
        </p:nvSpPr>
        <p:spPr>
          <a:xfrm>
            <a:off x="822158" y="541589"/>
            <a:ext cx="10515600" cy="1325563"/>
          </a:xfrm>
        </p:spPr>
        <p:txBody>
          <a:bodyPr/>
          <a:lstStyle/>
          <a:p>
            <a:r>
              <a:rPr lang="zh-TW" altLang="en-US" sz="5400" dirty="0"/>
              <a:t>欸欸欸</a:t>
            </a:r>
            <a:r>
              <a:rPr lang="en-US" altLang="zh-TW" sz="5400" dirty="0"/>
              <a:t>???</a:t>
            </a:r>
            <a:r>
              <a:rPr lang="zh-TW" altLang="en-US" sz="5400" dirty="0"/>
              <a:t>發生火災時要幹嘛</a:t>
            </a:r>
            <a:r>
              <a:rPr lang="en-US" altLang="zh-TW" sz="5400" dirty="0"/>
              <a:t>????</a:t>
            </a:r>
            <a:endParaRPr lang="zh-TW" altLang="en-US" sz="5400" dirty="0"/>
          </a:p>
        </p:txBody>
      </p:sp>
      <p:sp>
        <p:nvSpPr>
          <p:cNvPr id="4" name="文字方塊 3"/>
          <p:cNvSpPr txBox="1"/>
          <p:nvPr/>
        </p:nvSpPr>
        <p:spPr>
          <a:xfrm>
            <a:off x="310897" y="2694753"/>
            <a:ext cx="4918830" cy="2000548"/>
          </a:xfrm>
          <a:prstGeom prst="rect">
            <a:avLst/>
          </a:prstGeom>
          <a:noFill/>
        </p:spPr>
        <p:txBody>
          <a:bodyPr wrap="square" rtlCol="0">
            <a:spAutoFit/>
          </a:bodyPr>
          <a:lstStyle/>
          <a:p>
            <a:r>
              <a:rPr lang="zh-TW" altLang="en-US" sz="4400" dirty="0">
                <a:solidFill>
                  <a:schemeClr val="bg1"/>
                </a:solidFill>
                <a:latin typeface="微軟正黑體" pitchFamily="34" charset="-120"/>
                <a:ea typeface="微軟正黑體" pitchFamily="34" charset="-120"/>
              </a:rPr>
              <a:t>就是要</a:t>
            </a:r>
            <a:r>
              <a:rPr lang="zh-TW" altLang="en-US" sz="8000" dirty="0">
                <a:solidFill>
                  <a:srgbClr val="FF0000"/>
                </a:solidFill>
                <a:latin typeface="微軟正黑體" pitchFamily="34" charset="-120"/>
                <a:ea typeface="微軟正黑體" pitchFamily="34" charset="-120"/>
              </a:rPr>
              <a:t>先逃</a:t>
            </a:r>
            <a:r>
              <a:rPr lang="zh-TW" altLang="en-US" sz="4400" dirty="0">
                <a:solidFill>
                  <a:schemeClr val="bg1"/>
                </a:solidFill>
                <a:latin typeface="微軟正黑體" pitchFamily="34" charset="-120"/>
                <a:ea typeface="微軟正黑體" pitchFamily="34" charset="-120"/>
              </a:rPr>
              <a:t>阿</a:t>
            </a:r>
            <a:r>
              <a:rPr lang="en-US" altLang="zh-TW" sz="4400" dirty="0">
                <a:solidFill>
                  <a:schemeClr val="bg1"/>
                </a:solidFill>
                <a:latin typeface="微軟正黑體" pitchFamily="34" charset="-120"/>
                <a:ea typeface="微軟正黑體" pitchFamily="34" charset="-120"/>
              </a:rPr>
              <a:t>~</a:t>
            </a:r>
            <a:r>
              <a:rPr lang="zh-TW" altLang="en-US" sz="4400" dirty="0">
                <a:solidFill>
                  <a:schemeClr val="bg1"/>
                </a:solidFill>
                <a:latin typeface="微軟正黑體" pitchFamily="34" charset="-120"/>
                <a:ea typeface="微軟正黑體" pitchFamily="34" charset="-120"/>
              </a:rPr>
              <a:t>不然要幹嘛</a:t>
            </a:r>
            <a:r>
              <a:rPr lang="en-US" altLang="zh-TW" sz="4400" dirty="0">
                <a:solidFill>
                  <a:schemeClr val="bg1"/>
                </a:solidFill>
                <a:latin typeface="微軟正黑體" pitchFamily="34" charset="-120"/>
                <a:ea typeface="微軟正黑體" pitchFamily="34" charset="-120"/>
              </a:rPr>
              <a:t>~~~</a:t>
            </a:r>
            <a:endParaRPr lang="zh-TW" altLang="en-US" sz="4400" dirty="0">
              <a:solidFill>
                <a:schemeClr val="bg1"/>
              </a:solidFill>
              <a:latin typeface="微軟正黑體" pitchFamily="34" charset="-120"/>
              <a:ea typeface="微軟正黑體" pitchFamily="34" charset="-120"/>
            </a:endParaRPr>
          </a:p>
        </p:txBody>
      </p:sp>
      <p:pic>
        <p:nvPicPr>
          <p:cNvPr id="71682" name="Picture 2" descr="http://www.mobanwang.com/icon/UploadFiles_8971/200909/20090903224008317.png"/>
          <p:cNvPicPr>
            <a:picLocks noChangeAspect="1" noChangeArrowheads="1"/>
          </p:cNvPicPr>
          <p:nvPr/>
        </p:nvPicPr>
        <p:blipFill>
          <a:blip r:embed="rId3" cstate="print"/>
          <a:srcRect/>
          <a:stretch>
            <a:fillRect/>
          </a:stretch>
        </p:blipFill>
        <p:spPr bwMode="auto">
          <a:xfrm>
            <a:off x="2804620" y="332981"/>
            <a:ext cx="6046772" cy="60467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71682"/>
                                        </p:tgtEl>
                                        <p:attrNameLst>
                                          <p:attrName>style.visibility</p:attrName>
                                        </p:attrNameLst>
                                      </p:cBhvr>
                                      <p:to>
                                        <p:strVal val="visible"/>
                                      </p:to>
                                    </p:set>
                                    <p:anim calcmode="lin" valueType="num">
                                      <p:cBhvr>
                                        <p:cTn id="13" dur="500" fill="hold"/>
                                        <p:tgtEl>
                                          <p:spTgt spid="71682"/>
                                        </p:tgtEl>
                                        <p:attrNameLst>
                                          <p:attrName>ppt_w</p:attrName>
                                        </p:attrNameLst>
                                      </p:cBhvr>
                                      <p:tavLst>
                                        <p:tav tm="0">
                                          <p:val>
                                            <p:fltVal val="0"/>
                                          </p:val>
                                        </p:tav>
                                        <p:tav tm="100000">
                                          <p:val>
                                            <p:strVal val="#ppt_w"/>
                                          </p:val>
                                        </p:tav>
                                      </p:tavLst>
                                    </p:anim>
                                    <p:anim calcmode="lin" valueType="num">
                                      <p:cBhvr>
                                        <p:cTn id="14" dur="500" fill="hold"/>
                                        <p:tgtEl>
                                          <p:spTgt spid="716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35893" y="231038"/>
            <a:ext cx="10515600" cy="1325563"/>
          </a:xfrm>
        </p:spPr>
        <p:txBody>
          <a:bodyPr/>
          <a:lstStyle/>
          <a:p>
            <a:r>
              <a:rPr lang="zh-TW" altLang="en-US" sz="5400" dirty="0"/>
              <a:t>欸欸欸</a:t>
            </a:r>
            <a:r>
              <a:rPr lang="en-US" altLang="zh-TW" sz="5400" dirty="0"/>
              <a:t>???</a:t>
            </a:r>
            <a:r>
              <a:rPr lang="zh-TW" altLang="en-US" sz="5400" dirty="0"/>
              <a:t>發生火災時要幹嘛</a:t>
            </a:r>
            <a:r>
              <a:rPr lang="en-US" altLang="zh-TW" sz="5400" dirty="0"/>
              <a:t>????</a:t>
            </a:r>
            <a:endParaRPr lang="zh-TW" altLang="en-US" sz="5400" dirty="0"/>
          </a:p>
        </p:txBody>
      </p:sp>
      <p:pic>
        <p:nvPicPr>
          <p:cNvPr id="83969" name="Picture 1" descr="G:\用尿灭火.jpg"/>
          <p:cNvPicPr>
            <a:picLocks noChangeAspect="1" noChangeArrowheads="1"/>
          </p:cNvPicPr>
          <p:nvPr/>
        </p:nvPicPr>
        <p:blipFill>
          <a:blip r:embed="rId2" cstate="print"/>
          <a:srcRect/>
          <a:stretch>
            <a:fillRect/>
          </a:stretch>
        </p:blipFill>
        <p:spPr bwMode="auto">
          <a:xfrm>
            <a:off x="5723502" y="1840378"/>
            <a:ext cx="5816600" cy="4127500"/>
          </a:xfrm>
          <a:prstGeom prst="rect">
            <a:avLst/>
          </a:prstGeom>
          <a:noFill/>
        </p:spPr>
      </p:pic>
      <p:sp>
        <p:nvSpPr>
          <p:cNvPr id="8" name="文字方塊 7"/>
          <p:cNvSpPr txBox="1"/>
          <p:nvPr/>
        </p:nvSpPr>
        <p:spPr>
          <a:xfrm>
            <a:off x="274320" y="2566737"/>
            <a:ext cx="5577840" cy="2000548"/>
          </a:xfrm>
          <a:prstGeom prst="rect">
            <a:avLst/>
          </a:prstGeom>
          <a:noFill/>
        </p:spPr>
        <p:txBody>
          <a:bodyPr wrap="square" rtlCol="0">
            <a:spAutoFit/>
          </a:bodyPr>
          <a:lstStyle/>
          <a:p>
            <a:r>
              <a:rPr lang="zh-TW" altLang="en-US" sz="4400" dirty="0">
                <a:solidFill>
                  <a:schemeClr val="bg1"/>
                </a:solidFill>
                <a:latin typeface="微軟正黑體" pitchFamily="34" charset="-120"/>
                <a:ea typeface="微軟正黑體" pitchFamily="34" charset="-120"/>
              </a:rPr>
              <a:t>就是要</a:t>
            </a:r>
            <a:r>
              <a:rPr lang="zh-TW" altLang="en-US" sz="8000" dirty="0">
                <a:solidFill>
                  <a:srgbClr val="FF0000"/>
                </a:solidFill>
                <a:latin typeface="微軟正黑體" pitchFamily="34" charset="-120"/>
                <a:ea typeface="微軟正黑體" pitchFamily="34" charset="-120"/>
              </a:rPr>
              <a:t>先滅火</a:t>
            </a:r>
            <a:r>
              <a:rPr lang="zh-TW" altLang="en-US" sz="4400" dirty="0">
                <a:solidFill>
                  <a:schemeClr val="bg1"/>
                </a:solidFill>
                <a:latin typeface="微軟正黑體" pitchFamily="34" charset="-120"/>
                <a:ea typeface="微軟正黑體" pitchFamily="34" charset="-120"/>
              </a:rPr>
              <a:t>阿不然要幹嘛</a:t>
            </a:r>
            <a:r>
              <a:rPr lang="en-US" altLang="zh-TW" sz="4400" dirty="0">
                <a:solidFill>
                  <a:schemeClr val="bg1"/>
                </a:solidFill>
                <a:latin typeface="微軟正黑體" pitchFamily="34" charset="-120"/>
                <a:ea typeface="微軟正黑體" pitchFamily="34" charset="-120"/>
              </a:rPr>
              <a:t>~~~</a:t>
            </a:r>
            <a:endParaRPr lang="zh-TW" altLang="en-US" sz="4400" dirty="0">
              <a:solidFill>
                <a:schemeClr val="bg1"/>
              </a:solidFill>
              <a:latin typeface="微軟正黑體" pitchFamily="34" charset="-120"/>
              <a:ea typeface="微軟正黑體" pitchFamily="34" charset="-120"/>
            </a:endParaRPr>
          </a:p>
        </p:txBody>
      </p:sp>
      <p:pic>
        <p:nvPicPr>
          <p:cNvPr id="6" name="Picture 2" descr="http://www.mobanwang.com/icon/UploadFiles_8971/200909/20090903224008317.png"/>
          <p:cNvPicPr>
            <a:picLocks noChangeAspect="1" noChangeArrowheads="1"/>
          </p:cNvPicPr>
          <p:nvPr/>
        </p:nvPicPr>
        <p:blipFill>
          <a:blip r:embed="rId3" cstate="print"/>
          <a:srcRect/>
          <a:stretch>
            <a:fillRect/>
          </a:stretch>
        </p:blipFill>
        <p:spPr bwMode="auto">
          <a:xfrm>
            <a:off x="2860362" y="625932"/>
            <a:ext cx="5957748" cy="59577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slide(from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2158" y="541589"/>
            <a:ext cx="10515600" cy="1325563"/>
          </a:xfrm>
        </p:spPr>
        <p:txBody>
          <a:bodyPr/>
          <a:lstStyle/>
          <a:p>
            <a:r>
              <a:rPr lang="zh-TW" altLang="en-US" sz="5400" dirty="0"/>
              <a:t>欸欸欸</a:t>
            </a:r>
            <a:r>
              <a:rPr lang="en-US" altLang="zh-TW" sz="5400" dirty="0"/>
              <a:t>???</a:t>
            </a:r>
            <a:r>
              <a:rPr lang="zh-TW" altLang="en-US" sz="5400" dirty="0"/>
              <a:t>發生火災時要幹嘛</a:t>
            </a:r>
            <a:r>
              <a:rPr lang="en-US" altLang="zh-TW" sz="5400" dirty="0"/>
              <a:t>????</a:t>
            </a:r>
            <a:endParaRPr lang="zh-TW" altLang="en-US" sz="5400" dirty="0"/>
          </a:p>
        </p:txBody>
      </p:sp>
      <p:pic>
        <p:nvPicPr>
          <p:cNvPr id="6" name="pasted-image.tiff"/>
          <p:cNvPicPr>
            <a:picLocks noChangeAspect="1"/>
          </p:cNvPicPr>
          <p:nvPr/>
        </p:nvPicPr>
        <p:blipFill>
          <a:blip r:embed="rId2" cstate="print">
            <a:extLst/>
          </a:blip>
          <a:stretch>
            <a:fillRect/>
          </a:stretch>
        </p:blipFill>
        <p:spPr>
          <a:xfrm>
            <a:off x="5607170" y="1639019"/>
            <a:ext cx="6178626" cy="4692769"/>
          </a:xfrm>
          <a:prstGeom prst="rect">
            <a:avLst/>
          </a:prstGeom>
          <a:ln w="88900">
            <a:miter lim="400000"/>
          </a:ln>
        </p:spPr>
      </p:pic>
      <p:sp>
        <p:nvSpPr>
          <p:cNvPr id="8" name="文字方塊 7"/>
          <p:cNvSpPr txBox="1"/>
          <p:nvPr/>
        </p:nvSpPr>
        <p:spPr>
          <a:xfrm>
            <a:off x="327804" y="2566737"/>
            <a:ext cx="8143336" cy="2000548"/>
          </a:xfrm>
          <a:prstGeom prst="rect">
            <a:avLst/>
          </a:prstGeom>
          <a:noFill/>
        </p:spPr>
        <p:txBody>
          <a:bodyPr wrap="square" rtlCol="0">
            <a:spAutoFit/>
          </a:bodyPr>
          <a:lstStyle/>
          <a:p>
            <a:r>
              <a:rPr lang="zh-TW" altLang="en-US" sz="4400" dirty="0">
                <a:solidFill>
                  <a:schemeClr val="bg1"/>
                </a:solidFill>
                <a:latin typeface="微軟正黑體" pitchFamily="34" charset="-120"/>
                <a:ea typeface="微軟正黑體" pitchFamily="34" charset="-120"/>
              </a:rPr>
              <a:t>就是要</a:t>
            </a:r>
            <a:r>
              <a:rPr lang="zh-TW" altLang="en-US" sz="8000" dirty="0">
                <a:solidFill>
                  <a:srgbClr val="FF0000"/>
                </a:solidFill>
                <a:latin typeface="微軟正黑體" pitchFamily="34" charset="-120"/>
                <a:ea typeface="微軟正黑體" pitchFamily="34" charset="-120"/>
              </a:rPr>
              <a:t>先找濕毛巾</a:t>
            </a:r>
            <a:r>
              <a:rPr lang="zh-TW" altLang="en-US" sz="4400" dirty="0">
                <a:solidFill>
                  <a:schemeClr val="bg1"/>
                </a:solidFill>
                <a:latin typeface="微軟正黑體" pitchFamily="34" charset="-120"/>
                <a:ea typeface="微軟正黑體" pitchFamily="34" charset="-120"/>
              </a:rPr>
              <a:t>阿</a:t>
            </a:r>
            <a:endParaRPr lang="en-US" altLang="zh-TW" sz="4400" dirty="0">
              <a:solidFill>
                <a:schemeClr val="bg1"/>
              </a:solidFill>
              <a:latin typeface="微軟正黑體" pitchFamily="34" charset="-120"/>
              <a:ea typeface="微軟正黑體" pitchFamily="34" charset="-120"/>
            </a:endParaRPr>
          </a:p>
          <a:p>
            <a:r>
              <a:rPr lang="zh-TW" altLang="en-US" sz="4400" dirty="0">
                <a:solidFill>
                  <a:schemeClr val="bg1"/>
                </a:solidFill>
                <a:latin typeface="微軟正黑體" pitchFamily="34" charset="-120"/>
                <a:ea typeface="微軟正黑體" pitchFamily="34" charset="-120"/>
              </a:rPr>
              <a:t>不然要幹嘛</a:t>
            </a:r>
            <a:r>
              <a:rPr lang="en-US" altLang="zh-TW" sz="4400" dirty="0">
                <a:solidFill>
                  <a:schemeClr val="bg1"/>
                </a:solidFill>
                <a:latin typeface="微軟正黑體" pitchFamily="34" charset="-120"/>
                <a:ea typeface="微軟正黑體" pitchFamily="34" charset="-120"/>
              </a:rPr>
              <a:t>~~~</a:t>
            </a:r>
            <a:endParaRPr lang="zh-TW" altLang="en-US" sz="4400" dirty="0">
              <a:solidFill>
                <a:schemeClr val="bg1"/>
              </a:solidFill>
              <a:latin typeface="微軟正黑體" pitchFamily="34" charset="-120"/>
              <a:ea typeface="微軟正黑體" pitchFamily="34" charset="-120"/>
            </a:endParaRPr>
          </a:p>
        </p:txBody>
      </p:sp>
      <p:pic>
        <p:nvPicPr>
          <p:cNvPr id="9" name="Picture 2" descr="http://www.mobanwang.com/icon/UploadFiles_8971/200909/20090903224008317.png"/>
          <p:cNvPicPr>
            <a:picLocks noChangeAspect="1" noChangeArrowheads="1"/>
          </p:cNvPicPr>
          <p:nvPr/>
        </p:nvPicPr>
        <p:blipFill>
          <a:blip r:embed="rId3" cstate="print"/>
          <a:srcRect/>
          <a:stretch>
            <a:fillRect/>
          </a:stretch>
        </p:blipFill>
        <p:spPr bwMode="auto">
          <a:xfrm>
            <a:off x="2881571" y="498297"/>
            <a:ext cx="6204063" cy="62040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slide(from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descr="G:\吶喊.jpg"/>
          <p:cNvPicPr>
            <a:picLocks noChangeAspect="1" noChangeArrowheads="1"/>
          </p:cNvPicPr>
          <p:nvPr/>
        </p:nvPicPr>
        <p:blipFill>
          <a:blip r:embed="rId2" cstate="print"/>
          <a:srcRect/>
          <a:stretch>
            <a:fillRect/>
          </a:stretch>
        </p:blipFill>
        <p:spPr bwMode="auto">
          <a:xfrm>
            <a:off x="2394540" y="1140349"/>
            <a:ext cx="7431657" cy="4463227"/>
          </a:xfrm>
          <a:prstGeom prst="rect">
            <a:avLst/>
          </a:prstGeom>
          <a:solidFill>
            <a:schemeClr val="accent1">
              <a:lumMod val="75000"/>
            </a:schemeClr>
          </a:solidFill>
        </p:spPr>
      </p:pic>
      <p:sp>
        <p:nvSpPr>
          <p:cNvPr id="9" name="標題 1"/>
          <p:cNvSpPr>
            <a:spLocks noGrp="1"/>
          </p:cNvSpPr>
          <p:nvPr>
            <p:ph type="title"/>
          </p:nvPr>
        </p:nvSpPr>
        <p:spPr>
          <a:xfrm>
            <a:off x="803694" y="0"/>
            <a:ext cx="10515600" cy="1325563"/>
          </a:xfrm>
        </p:spPr>
        <p:txBody>
          <a:bodyPr/>
          <a:lstStyle/>
          <a:p>
            <a:r>
              <a:rPr lang="zh-TW" altLang="en-US" sz="5400" dirty="0"/>
              <a:t>欸欸欸</a:t>
            </a:r>
            <a:r>
              <a:rPr lang="en-US" altLang="zh-TW" sz="5400" dirty="0"/>
              <a:t>???</a:t>
            </a:r>
            <a:r>
              <a:rPr lang="zh-TW" altLang="en-US" sz="5400" dirty="0"/>
              <a:t>發生火災時要幹嘛</a:t>
            </a:r>
            <a:r>
              <a:rPr lang="en-US" altLang="zh-TW" sz="5400" dirty="0"/>
              <a:t>????</a:t>
            </a:r>
            <a:endParaRPr lang="zh-TW" altLang="en-US" sz="5400" dirty="0"/>
          </a:p>
        </p:txBody>
      </p:sp>
      <p:sp>
        <p:nvSpPr>
          <p:cNvPr id="10" name="文字方塊 9"/>
          <p:cNvSpPr txBox="1"/>
          <p:nvPr/>
        </p:nvSpPr>
        <p:spPr>
          <a:xfrm>
            <a:off x="2152990" y="5481225"/>
            <a:ext cx="7815533" cy="1200329"/>
          </a:xfrm>
          <a:prstGeom prst="rect">
            <a:avLst/>
          </a:prstGeom>
          <a:solidFill>
            <a:schemeClr val="tx1">
              <a:alpha val="45000"/>
            </a:schemeClr>
          </a:solidFill>
        </p:spPr>
        <p:txBody>
          <a:bodyPr wrap="square" rtlCol="0">
            <a:spAutoFit/>
          </a:bodyPr>
          <a:lstStyle/>
          <a:p>
            <a:r>
              <a:rPr lang="zh-TW" altLang="en-US" sz="4400" dirty="0">
                <a:solidFill>
                  <a:schemeClr val="bg1"/>
                </a:solidFill>
                <a:latin typeface="微軟正黑體" pitchFamily="34" charset="-120"/>
                <a:ea typeface="微軟正黑體" pitchFamily="34" charset="-120"/>
              </a:rPr>
              <a:t>就是要</a:t>
            </a:r>
            <a:r>
              <a:rPr lang="zh-TW" altLang="en-US" sz="7200" dirty="0">
                <a:solidFill>
                  <a:srgbClr val="FFFF00"/>
                </a:solidFill>
                <a:latin typeface="微軟正黑體" pitchFamily="34" charset="-120"/>
                <a:ea typeface="微軟正黑體" pitchFamily="34" charset="-120"/>
              </a:rPr>
              <a:t>先大喊失火了</a:t>
            </a:r>
            <a:endParaRPr lang="zh-TW" altLang="en-US" sz="4400" dirty="0">
              <a:solidFill>
                <a:srgbClr val="FFFF00"/>
              </a:solidFill>
              <a:latin typeface="微軟正黑體" pitchFamily="34" charset="-120"/>
              <a:ea typeface="微軟正黑體" pitchFamily="34" charset="-120"/>
            </a:endParaRPr>
          </a:p>
        </p:txBody>
      </p:sp>
      <p:pic>
        <p:nvPicPr>
          <p:cNvPr id="106500" name="Picture 4" descr="https://encrypted-tbn0.gstatic.com/images?q=tbn:ANd9GcTrnHzT7JCGD-QdIh77oKS94V9x_IxHc0a2OpZlxhR9TyS7pWwVpA"/>
          <p:cNvPicPr>
            <a:picLocks noChangeAspect="1" noChangeArrowheads="1"/>
          </p:cNvPicPr>
          <p:nvPr/>
        </p:nvPicPr>
        <p:blipFill>
          <a:blip r:embed="rId3" cstate="print">
            <a:clrChange>
              <a:clrFrom>
                <a:srgbClr val="FFFFFF"/>
              </a:clrFrom>
              <a:clrTo>
                <a:srgbClr val="FFFFFF">
                  <a:alpha val="0"/>
                </a:srgbClr>
              </a:clrTo>
            </a:clrChange>
            <a:duotone>
              <a:prstClr val="black"/>
              <a:srgbClr val="FF3300">
                <a:tint val="45000"/>
                <a:satMod val="400000"/>
              </a:srgbClr>
            </a:duotone>
          </a:blip>
          <a:srcRect/>
          <a:stretch>
            <a:fillRect/>
          </a:stretch>
        </p:blipFill>
        <p:spPr bwMode="auto">
          <a:xfrm>
            <a:off x="7603374" y="2319251"/>
            <a:ext cx="4821382" cy="48213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06500"/>
                                        </p:tgtEl>
                                        <p:attrNameLst>
                                          <p:attrName>style.visibility</p:attrName>
                                        </p:attrNameLst>
                                      </p:cBhvr>
                                      <p:to>
                                        <p:strVal val="visible"/>
                                      </p:to>
                                    </p:set>
                                    <p:animEffect transition="in" filter="fade">
                                      <p:cBhvr>
                                        <p:cTn id="11" dur="1000"/>
                                        <p:tgtEl>
                                          <p:spTgt spid="106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7884753"/>
          </a:xfrm>
        </p:spPr>
      </p:pic>
      <p:sp>
        <p:nvSpPr>
          <p:cNvPr id="2" name="標題 1"/>
          <p:cNvSpPr>
            <a:spLocks noGrp="1"/>
          </p:cNvSpPr>
          <p:nvPr>
            <p:ph type="title"/>
          </p:nvPr>
        </p:nvSpPr>
        <p:spPr>
          <a:xfrm>
            <a:off x="0" y="242049"/>
            <a:ext cx="12192000" cy="1690688"/>
          </a:xfrm>
          <a:solidFill>
            <a:schemeClr val="tx1">
              <a:alpha val="61000"/>
            </a:schemeClr>
          </a:solidFill>
        </p:spPr>
        <p:txBody>
          <a:bodyPr/>
          <a:lstStyle/>
          <a:p>
            <a:r>
              <a:rPr lang="zh-TW" altLang="en-US" dirty="0"/>
              <a:t> </a:t>
            </a:r>
            <a:r>
              <a:rPr lang="zh-TW" altLang="en-US" sz="6600" dirty="0"/>
              <a:t>到安全的地方</a:t>
            </a:r>
            <a:r>
              <a:rPr lang="zh-TW" altLang="en-US" sz="12000" dirty="0">
                <a:solidFill>
                  <a:srgbClr val="FFFF00"/>
                </a:solidFill>
              </a:rPr>
              <a:t>報警</a:t>
            </a:r>
            <a:endParaRPr lang="zh-TW" altLang="en-US" dirty="0"/>
          </a:p>
        </p:txBody>
      </p:sp>
      <p:sp>
        <p:nvSpPr>
          <p:cNvPr id="5" name="文字方塊 4"/>
          <p:cNvSpPr txBox="1"/>
          <p:nvPr/>
        </p:nvSpPr>
        <p:spPr>
          <a:xfrm>
            <a:off x="0" y="6508377"/>
            <a:ext cx="12192000" cy="1200329"/>
          </a:xfrm>
          <a:prstGeom prst="rect">
            <a:avLst/>
          </a:prstGeom>
          <a:noFill/>
        </p:spPr>
        <p:txBody>
          <a:bodyPr wrap="square" rtlCol="0">
            <a:spAutoFit/>
          </a:bodyPr>
          <a:lstStyle/>
          <a:p>
            <a:r>
              <a:rPr lang="zh-TW" altLang="en-US" dirty="0"/>
              <a:t>圖片來源：</a:t>
            </a:r>
            <a:r>
              <a:rPr lang="en-US" altLang="zh-TW" dirty="0"/>
              <a:t> https://www.google.com.tw/</a:t>
            </a:r>
            <a:r>
              <a:rPr lang="en-US" altLang="zh-TW" dirty="0" err="1"/>
              <a:t>search?rlz</a:t>
            </a:r>
            <a:r>
              <a:rPr lang="en-US" altLang="zh-TW" dirty="0"/>
              <a:t>=1C2CHWA_zh-TWTW629TW629&amp;biw=1366&amp;bih=599&amp;tbm=</a:t>
            </a:r>
            <a:r>
              <a:rPr lang="en-US" altLang="zh-TW" dirty="0" err="1"/>
              <a:t>isch&amp;sa</a:t>
            </a:r>
            <a:r>
              <a:rPr lang="en-US" altLang="zh-TW" dirty="0"/>
              <a:t>=1&amp;q=%E5%A0%B1%E8%AD%A6&amp;oq=%E5%A0%B1%E8%AD%A6&amp;gs_l=img.12..0l7j0i24l3.2407.2407.0.3430.1.1.0.0.0.0.114.114.0j1.1.0....0...1c.1.64.img..0.1.112.ZvLzVI_8GwM#imgrc=lAGsRjJ9K98g5M%3A</a:t>
            </a:r>
            <a:endParaRPr lang="zh-TW" altLang="en-US" dirty="0"/>
          </a:p>
        </p:txBody>
      </p:sp>
    </p:spTree>
    <p:extLst>
      <p:ext uri="{BB962C8B-B14F-4D97-AF65-F5344CB8AC3E}">
        <p14:creationId xmlns:p14="http://schemas.microsoft.com/office/powerpoint/2010/main" val="3390885483"/>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38141" t="32537" r="21765" b="17187"/>
          <a:stretch>
            <a:fillRect/>
          </a:stretch>
        </p:blipFill>
        <p:spPr bwMode="auto">
          <a:xfrm>
            <a:off x="361950" y="0"/>
            <a:ext cx="11487150" cy="6781698"/>
          </a:xfrm>
          <a:prstGeom prst="rect">
            <a:avLst/>
          </a:prstGeom>
          <a:ln>
            <a:noFill/>
          </a:ln>
          <a:effectLst>
            <a:softEdge rad="112500"/>
          </a:effectLst>
        </p:spPr>
      </p:pic>
    </p:spTree>
  </p:cSld>
  <p:clrMapOvr>
    <a:masterClrMapping/>
  </p:clrMapOvr>
  <p:transition>
    <p:pull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638773" y="-708747"/>
            <a:ext cx="8451727" cy="4487043"/>
            <a:chOff x="-638773" y="-708747"/>
            <a:chExt cx="8451727" cy="4487043"/>
          </a:xfrm>
        </p:grpSpPr>
        <p:sp>
          <p:nvSpPr>
            <p:cNvPr id="4" name="爆炸 2 3"/>
            <p:cNvSpPr/>
            <p:nvPr/>
          </p:nvSpPr>
          <p:spPr>
            <a:xfrm rot="896878">
              <a:off x="-638773" y="-708747"/>
              <a:ext cx="8451727" cy="4487043"/>
            </a:xfrm>
            <a:prstGeom prst="irregularSeal2">
              <a:avLst/>
            </a:prstGeom>
            <a:solidFill>
              <a:schemeClr val="tx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1143000" y="514350"/>
              <a:ext cx="4343400" cy="2215991"/>
            </a:xfrm>
            <a:prstGeom prst="rect">
              <a:avLst/>
            </a:prstGeom>
            <a:noFill/>
          </p:spPr>
          <p:txBody>
            <a:bodyPr wrap="square" rtlCol="0">
              <a:spAutoFit/>
            </a:bodyPr>
            <a:lstStyle/>
            <a:p>
              <a:r>
                <a:rPr lang="zh-TW" altLang="en-US" sz="13800" b="1" dirty="0">
                  <a:solidFill>
                    <a:srgbClr val="FFFF00"/>
                  </a:solidFill>
                  <a:latin typeface="微軟正黑體" pitchFamily="34" charset="-120"/>
                  <a:ea typeface="微軟正黑體" pitchFamily="34" charset="-120"/>
                </a:rPr>
                <a:t>萬一</a:t>
              </a:r>
            </a:p>
          </p:txBody>
        </p:sp>
      </p:grpSp>
      <p:sp>
        <p:nvSpPr>
          <p:cNvPr id="2" name="文字方塊 1"/>
          <p:cNvSpPr txBox="1"/>
          <p:nvPr/>
        </p:nvSpPr>
        <p:spPr>
          <a:xfrm>
            <a:off x="114300" y="3276600"/>
            <a:ext cx="11963400" cy="1323439"/>
          </a:xfrm>
          <a:prstGeom prst="rect">
            <a:avLst/>
          </a:prstGeom>
          <a:noFill/>
        </p:spPr>
        <p:txBody>
          <a:bodyPr wrap="square" rtlCol="0">
            <a:spAutoFit/>
          </a:bodyPr>
          <a:lstStyle/>
          <a:p>
            <a:r>
              <a:rPr lang="en-US" altLang="zh-TW" sz="7200" b="1" dirty="0">
                <a:solidFill>
                  <a:schemeClr val="bg1"/>
                </a:solidFill>
                <a:latin typeface="微軟正黑體" pitchFamily="34" charset="-120"/>
                <a:ea typeface="微軟正黑體" pitchFamily="34" charset="-120"/>
              </a:rPr>
              <a:t>119</a:t>
            </a:r>
            <a:r>
              <a:rPr lang="zh-TW" altLang="en-US" sz="7200" b="1" dirty="0">
                <a:solidFill>
                  <a:schemeClr val="bg1"/>
                </a:solidFill>
                <a:latin typeface="微軟正黑體" pitchFamily="34" charset="-120"/>
                <a:ea typeface="微軟正黑體" pitchFamily="34" charset="-120"/>
              </a:rPr>
              <a:t>、</a:t>
            </a:r>
            <a:r>
              <a:rPr lang="en-US" altLang="zh-TW" sz="7200" b="1" dirty="0">
                <a:solidFill>
                  <a:schemeClr val="bg1"/>
                </a:solidFill>
                <a:latin typeface="微軟正黑體" pitchFamily="34" charset="-120"/>
                <a:ea typeface="微軟正黑體" pitchFamily="34" charset="-120"/>
              </a:rPr>
              <a:t>110</a:t>
            </a:r>
            <a:r>
              <a:rPr lang="zh-TW" altLang="en-US" sz="7200" b="1" dirty="0">
                <a:solidFill>
                  <a:schemeClr val="bg1"/>
                </a:solidFill>
                <a:latin typeface="微軟正黑體" pitchFamily="34" charset="-120"/>
                <a:ea typeface="微軟正黑體" pitchFamily="34" charset="-120"/>
              </a:rPr>
              <a:t>都</a:t>
            </a:r>
            <a:r>
              <a:rPr lang="zh-TW" altLang="en-US" sz="8000" b="1" dirty="0">
                <a:solidFill>
                  <a:srgbClr val="FF0000"/>
                </a:solidFill>
                <a:latin typeface="微軟正黑體" pitchFamily="34" charset="-120"/>
                <a:ea typeface="微軟正黑體" pitchFamily="34" charset="-120"/>
              </a:rPr>
              <a:t>打不通</a:t>
            </a:r>
            <a:r>
              <a:rPr lang="zh-TW" altLang="en-US" sz="7200" b="1" dirty="0">
                <a:solidFill>
                  <a:schemeClr val="bg1"/>
                </a:solidFill>
                <a:latin typeface="微軟正黑體" pitchFamily="34" charset="-120"/>
                <a:ea typeface="微軟正黑體" pitchFamily="34" charset="-120"/>
              </a:rPr>
              <a:t>怎麼辦</a:t>
            </a:r>
            <a:r>
              <a:rPr lang="en-US" altLang="zh-TW" sz="7200" b="1" dirty="0">
                <a:solidFill>
                  <a:schemeClr val="bg1"/>
                </a:solidFill>
                <a:latin typeface="微軟正黑體" pitchFamily="34" charset="-120"/>
                <a:ea typeface="微軟正黑體" pitchFamily="34" charset="-120"/>
              </a:rPr>
              <a:t>?!</a:t>
            </a:r>
            <a:endParaRPr lang="zh-TW" altLang="en-US" sz="7200"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6*min(max(#ppt_w*#ppt_h,.3),1)-7.4)/-.7*#ppt_w"/>
                                          </p:val>
                                        </p:tav>
                                        <p:tav tm="100000">
                                          <p:val>
                                            <p:strVal val="#ppt_w"/>
                                          </p:val>
                                        </p:tav>
                                      </p:tavLst>
                                    </p:anim>
                                    <p:anim calcmode="lin" valueType="num">
                                      <p:cBhvr>
                                        <p:cTn id="8" dur="500" fill="hold"/>
                                        <p:tgtEl>
                                          <p:spTgt spid="5"/>
                                        </p:tgtEl>
                                        <p:attrNameLst>
                                          <p:attrName>ppt_h</p:attrName>
                                        </p:attrNameLst>
                                      </p:cBhvr>
                                      <p:tavLst>
                                        <p:tav tm="0">
                                          <p:val>
                                            <p:strVal val="(6*min(max(#ppt_w*#ppt_h,.3),1)-7.4)/-.7*#ppt_h"/>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2" presetClass="entr" presetSubtype="1"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00" y="-1"/>
            <a:ext cx="12868141" cy="8731953"/>
          </a:xfrm>
          <a:prstGeom prst="rect">
            <a:avLst/>
          </a:prstGeom>
        </p:spPr>
      </p:pic>
      <p:sp>
        <p:nvSpPr>
          <p:cNvPr id="2" name="標題 1"/>
          <p:cNvSpPr>
            <a:spLocks noGrp="1"/>
          </p:cNvSpPr>
          <p:nvPr>
            <p:ph type="ctrTitle"/>
          </p:nvPr>
        </p:nvSpPr>
        <p:spPr>
          <a:xfrm>
            <a:off x="0" y="684516"/>
            <a:ext cx="12625137" cy="3629765"/>
          </a:xfrm>
          <a:solidFill>
            <a:schemeClr val="tx1">
              <a:alpha val="64000"/>
            </a:schemeClr>
          </a:solidFill>
        </p:spPr>
        <p:txBody>
          <a:bodyPr>
            <a:noAutofit/>
          </a:bodyPr>
          <a:lstStyle/>
          <a:p>
            <a:pPr algn="l"/>
            <a:r>
              <a:rPr lang="en-US" altLang="zh-TW" sz="16600" dirty="0">
                <a:solidFill>
                  <a:srgbClr val="FF0000"/>
                </a:solidFill>
                <a:latin typeface="Bauhaus 93" panose="04030905020B02020C02" pitchFamily="82" charset="0"/>
                <a:ea typeface="Segoe UI Black" panose="020B0A02040204020203" pitchFamily="34" charset="0"/>
                <a:cs typeface="Segoe UI Black" panose="020B0A02040204020203" pitchFamily="34" charset="0"/>
              </a:rPr>
              <a:t>I</a:t>
            </a:r>
            <a:r>
              <a:rPr lang="en-US" altLang="zh-TW" sz="16600" dirty="0" smtClean="0">
                <a:solidFill>
                  <a:srgbClr val="FF0000"/>
                </a:solidFill>
                <a:latin typeface="Bauhaus 93" panose="04030905020B02020C02" pitchFamily="82" charset="0"/>
                <a:ea typeface="Segoe UI Black" panose="020B0A02040204020203" pitchFamily="34" charset="0"/>
                <a:cs typeface="Segoe UI Black" panose="020B0A02040204020203" pitchFamily="34" charset="0"/>
              </a:rPr>
              <a:t>N FIRE!</a:t>
            </a:r>
            <a:r>
              <a:rPr lang="en-US" altLang="zh-TW" sz="13800" dirty="0" smtClean="0"/>
              <a:t/>
            </a:r>
            <a:br>
              <a:rPr lang="en-US" altLang="zh-TW" sz="13800" dirty="0" smtClean="0"/>
            </a:br>
            <a:r>
              <a:rPr lang="zh-TW" altLang="en-US" sz="11500" dirty="0" smtClean="0"/>
              <a:t>     </a:t>
            </a:r>
            <a:r>
              <a:rPr lang="zh-TW" altLang="en-US" sz="11500" dirty="0" smtClean="0">
                <a:latin typeface="標楷體" panose="03000509000000000000" pitchFamily="65" charset="-120"/>
                <a:ea typeface="標楷體" panose="03000509000000000000" pitchFamily="65" charset="-120"/>
              </a:rPr>
              <a:t>靠自己</a:t>
            </a:r>
            <a:r>
              <a:rPr lang="zh-TW" altLang="en-US" sz="11500" dirty="0">
                <a:latin typeface="標楷體" panose="03000509000000000000" pitchFamily="65" charset="-120"/>
                <a:ea typeface="標楷體" panose="03000509000000000000" pitchFamily="65" charset="-120"/>
              </a:rPr>
              <a:t>活</a:t>
            </a:r>
            <a:r>
              <a:rPr lang="zh-TW" altLang="en-US" sz="11500" dirty="0" smtClean="0">
                <a:latin typeface="標楷體" panose="03000509000000000000" pitchFamily="65" charset="-120"/>
                <a:ea typeface="標楷體" panose="03000509000000000000" pitchFamily="65" charset="-120"/>
              </a:rPr>
              <a:t>下去</a:t>
            </a:r>
            <a:endParaRPr lang="zh-TW" altLang="en-US" sz="11500" dirty="0">
              <a:latin typeface="標楷體" panose="03000509000000000000" pitchFamily="65" charset="-120"/>
              <a:ea typeface="標楷體" panose="03000509000000000000" pitchFamily="65" charset="-120"/>
            </a:endParaRPr>
          </a:p>
        </p:txBody>
      </p:sp>
      <p:sp>
        <p:nvSpPr>
          <p:cNvPr id="7" name="文字方塊 6"/>
          <p:cNvSpPr txBox="1"/>
          <p:nvPr/>
        </p:nvSpPr>
        <p:spPr>
          <a:xfrm>
            <a:off x="9213306" y="4248758"/>
            <a:ext cx="2775284" cy="769441"/>
          </a:xfrm>
          <a:prstGeom prst="rect">
            <a:avLst/>
          </a:prstGeom>
          <a:noFill/>
        </p:spPr>
        <p:txBody>
          <a:bodyPr wrap="square" rtlCol="0">
            <a:spAutoFit/>
          </a:bodyPr>
          <a:lstStyle/>
          <a:p>
            <a:r>
              <a:rPr lang="en-US" altLang="zh-TW" sz="4400" dirty="0" smtClean="0">
                <a:solidFill>
                  <a:srgbClr val="FFFF00"/>
                </a:solidFill>
                <a:latin typeface="標楷體" panose="03000509000000000000" pitchFamily="65" charset="-120"/>
                <a:ea typeface="標楷體" panose="03000509000000000000" pitchFamily="65" charset="-120"/>
              </a:rPr>
              <a:t>-</a:t>
            </a:r>
            <a:r>
              <a:rPr lang="zh-TW" altLang="en-US" sz="4400" dirty="0" smtClean="0">
                <a:solidFill>
                  <a:srgbClr val="FFFF00"/>
                </a:solidFill>
                <a:latin typeface="標楷體" panose="03000509000000000000" pitchFamily="65" charset="-120"/>
                <a:ea typeface="標楷體" panose="03000509000000000000" pitchFamily="65" charset="-120"/>
              </a:rPr>
              <a:t>火場</a:t>
            </a:r>
            <a:r>
              <a:rPr lang="zh-TW" altLang="en-US" sz="4400" dirty="0">
                <a:solidFill>
                  <a:srgbClr val="FFFF00"/>
                </a:solidFill>
                <a:latin typeface="標楷體" panose="03000509000000000000" pitchFamily="65" charset="-120"/>
                <a:ea typeface="標楷體" panose="03000509000000000000" pitchFamily="65" charset="-120"/>
              </a:rPr>
              <a:t>求生</a:t>
            </a:r>
          </a:p>
        </p:txBody>
      </p:sp>
    </p:spTree>
    <p:extLst>
      <p:ext uri="{BB962C8B-B14F-4D97-AF65-F5344CB8AC3E}">
        <p14:creationId xmlns:p14="http://schemas.microsoft.com/office/powerpoint/2010/main" val="327845408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30673" t="17969" r="40159" b="7422"/>
          <a:stretch>
            <a:fillRect/>
          </a:stretch>
        </p:blipFill>
        <p:spPr bwMode="auto">
          <a:xfrm>
            <a:off x="5092446" y="364998"/>
            <a:ext cx="6477000" cy="59900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文字方塊 2"/>
          <p:cNvSpPr txBox="1"/>
          <p:nvPr/>
        </p:nvSpPr>
        <p:spPr>
          <a:xfrm>
            <a:off x="228600" y="170688"/>
            <a:ext cx="4727448" cy="6001643"/>
          </a:xfrm>
          <a:prstGeom prst="rect">
            <a:avLst/>
          </a:prstGeom>
          <a:noFill/>
        </p:spPr>
        <p:txBody>
          <a:bodyPr wrap="square" rtlCol="0">
            <a:spAutoFit/>
          </a:bodyPr>
          <a:lstStyle/>
          <a:p>
            <a:pPr algn="ctr"/>
            <a:r>
              <a:rPr lang="zh-TW" altLang="en-US" sz="9600" b="1" dirty="0" smtClean="0">
                <a:solidFill>
                  <a:srgbClr val="FFFF00"/>
                </a:solidFill>
                <a:latin typeface="微軟正黑體" pitchFamily="34" charset="-120"/>
                <a:ea typeface="微軟正黑體" pitchFamily="34" charset="-120"/>
              </a:rPr>
              <a:t> </a:t>
            </a:r>
            <a:r>
              <a:rPr lang="en-US" altLang="zh-TW" sz="9600" b="1" dirty="0" smtClean="0">
                <a:solidFill>
                  <a:srgbClr val="FFFF00"/>
                </a:solidFill>
                <a:latin typeface="微軟正黑體" pitchFamily="34" charset="-120"/>
                <a:ea typeface="微軟正黑體" pitchFamily="34" charset="-120"/>
              </a:rPr>
              <a:t>112</a:t>
            </a:r>
            <a:endParaRPr lang="en-US" altLang="zh-TW" sz="5400" b="1" dirty="0">
              <a:solidFill>
                <a:srgbClr val="FFFF00"/>
              </a:solidFill>
              <a:latin typeface="微軟正黑體" pitchFamily="34" charset="-120"/>
              <a:ea typeface="微軟正黑體" pitchFamily="34" charset="-120"/>
            </a:endParaRPr>
          </a:p>
          <a:p>
            <a:pPr>
              <a:lnSpc>
                <a:spcPct val="150000"/>
              </a:lnSpc>
            </a:pPr>
            <a:r>
              <a:rPr lang="zh-TW" altLang="en-US" sz="3200" b="1" dirty="0">
                <a:solidFill>
                  <a:schemeClr val="bg1"/>
                </a:solidFill>
                <a:latin typeface="微軟正黑體" pitchFamily="34" charset="-120"/>
                <a:ea typeface="微軟正黑體" pitchFamily="34" charset="-120"/>
              </a:rPr>
              <a:t>為</a:t>
            </a:r>
            <a:r>
              <a:rPr lang="zh-TW" altLang="en-US" sz="4000" b="1" dirty="0">
                <a:solidFill>
                  <a:srgbClr val="FFFF00"/>
                </a:solidFill>
                <a:latin typeface="微軟正黑體" pitchFamily="34" charset="-120"/>
                <a:ea typeface="微軟正黑體" pitchFamily="34" charset="-120"/>
              </a:rPr>
              <a:t>全球</a:t>
            </a:r>
            <a:r>
              <a:rPr lang="zh-TW" altLang="en-US" sz="3200" b="1" dirty="0">
                <a:solidFill>
                  <a:schemeClr val="bg1"/>
                </a:solidFill>
                <a:latin typeface="微軟正黑體" pitchFamily="34" charset="-120"/>
                <a:ea typeface="微軟正黑體" pitchFamily="34" charset="-120"/>
              </a:rPr>
              <a:t>行動電話手機均可撥打的緊急救難號碼，</a:t>
            </a:r>
            <a:endParaRPr lang="en-US" altLang="zh-TW" sz="3200" b="1" dirty="0">
              <a:solidFill>
                <a:schemeClr val="bg1"/>
              </a:solidFill>
              <a:latin typeface="微軟正黑體" pitchFamily="34" charset="-120"/>
              <a:ea typeface="微軟正黑體" pitchFamily="34" charset="-120"/>
            </a:endParaRPr>
          </a:p>
          <a:p>
            <a:pPr>
              <a:lnSpc>
                <a:spcPct val="150000"/>
              </a:lnSpc>
            </a:pPr>
            <a:r>
              <a:rPr lang="zh-TW" altLang="en-US" sz="3200" b="1" dirty="0">
                <a:solidFill>
                  <a:schemeClr val="bg1"/>
                </a:solidFill>
                <a:latin typeface="微軟正黑體" pitchFamily="34" charset="-120"/>
                <a:ea typeface="微軟正黑體" pitchFamily="34" charset="-120"/>
              </a:rPr>
              <a:t>即使</a:t>
            </a:r>
            <a:r>
              <a:rPr lang="zh-TW" altLang="en-US" sz="4000" b="1" dirty="0">
                <a:solidFill>
                  <a:srgbClr val="FFFF00"/>
                </a:solidFill>
                <a:latin typeface="微軟正黑體" pitchFamily="34" charset="-120"/>
                <a:ea typeface="微軟正黑體" pitchFamily="34" charset="-120"/>
              </a:rPr>
              <a:t>無</a:t>
            </a:r>
            <a:r>
              <a:rPr lang="en-US" altLang="zh-TW" sz="4000" b="1" dirty="0">
                <a:solidFill>
                  <a:srgbClr val="FFFF00"/>
                </a:solidFill>
                <a:latin typeface="微軟正黑體" pitchFamily="34" charset="-120"/>
                <a:ea typeface="微軟正黑體" pitchFamily="34" charset="-120"/>
              </a:rPr>
              <a:t>SIM</a:t>
            </a:r>
            <a:r>
              <a:rPr lang="zh-TW" altLang="en-US" sz="3200" b="1" dirty="0">
                <a:solidFill>
                  <a:schemeClr val="bg1"/>
                </a:solidFill>
                <a:latin typeface="微軟正黑體" pitchFamily="34" charset="-120"/>
                <a:ea typeface="微軟正黑體" pitchFamily="34" charset="-120"/>
              </a:rPr>
              <a:t>卡，只要手機尚有電力並在</a:t>
            </a:r>
            <a:r>
              <a:rPr lang="zh-TW" altLang="en-US" sz="4000" b="1" dirty="0">
                <a:solidFill>
                  <a:srgbClr val="FFFF00"/>
                </a:solidFill>
                <a:latin typeface="微軟正黑體" pitchFamily="34" charset="-120"/>
                <a:ea typeface="微軟正黑體" pitchFamily="34" charset="-120"/>
              </a:rPr>
              <a:t>信號涵蓋範圍</a:t>
            </a:r>
            <a:r>
              <a:rPr lang="zh-TW" altLang="en-US" sz="3200" b="1" dirty="0">
                <a:solidFill>
                  <a:schemeClr val="bg1"/>
                </a:solidFill>
                <a:latin typeface="微軟正黑體" pitchFamily="34" charset="-120"/>
                <a:ea typeface="微軟正黑體" pitchFamily="34" charset="-120"/>
              </a:rPr>
              <a:t>內，均可撥</a:t>
            </a:r>
            <a:r>
              <a:rPr lang="zh-TW" altLang="en-US" sz="3200" b="1" dirty="0" smtClean="0">
                <a:solidFill>
                  <a:schemeClr val="bg1"/>
                </a:solidFill>
                <a:latin typeface="微軟正黑體" pitchFamily="34" charset="-120"/>
                <a:ea typeface="微軟正黑體" pitchFamily="34" charset="-120"/>
              </a:rPr>
              <a:t>打。</a:t>
            </a:r>
            <a:endParaRPr lang="zh-TW" altLang="en-US" sz="3200" b="1" dirty="0">
              <a:solidFill>
                <a:schemeClr val="bg1"/>
              </a:solidFill>
              <a:latin typeface="微軟正黑體" pitchFamily="34" charset="-120"/>
              <a:ea typeface="微軟正黑體" pitchFamily="34" charset="-120"/>
            </a:endParaRPr>
          </a:p>
        </p:txBody>
      </p:sp>
    </p:spTree>
  </p:cSld>
  <p:clrMapOvr>
    <a:masterClrMapping/>
  </p:clrMapOvr>
  <p:transition>
    <p:pull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圖片版面配置區 202"/>
          <p:cNvPicPr>
            <a:picLocks noGrp="1"/>
          </p:cNvPicPr>
          <p:nvPr>
            <p:ph type="pic" idx="13"/>
          </p:nvPr>
        </p:nvPicPr>
        <p:blipFill>
          <a:blip r:embed="rId3" cstate="print">
            <a:extLst/>
          </a:blip>
          <a:stretch>
            <a:fillRect/>
          </a:stretch>
        </p:blipFill>
        <p:spPr>
          <a:xfrm>
            <a:off x="428762" y="-1"/>
            <a:ext cx="11375311" cy="6633558"/>
          </a:xfrm>
          <a:prstGeom prst="rect">
            <a:avLst/>
          </a:prstGeom>
        </p:spPr>
      </p:pic>
      <p:sp>
        <p:nvSpPr>
          <p:cNvPr id="2" name="文字方塊 1"/>
          <p:cNvSpPr txBox="1"/>
          <p:nvPr/>
        </p:nvSpPr>
        <p:spPr>
          <a:xfrm>
            <a:off x="3140742" y="1534333"/>
            <a:ext cx="5951349" cy="830997"/>
          </a:xfrm>
          <a:prstGeom prst="rect">
            <a:avLst/>
          </a:prstGeom>
          <a:solidFill>
            <a:srgbClr val="0070C0"/>
          </a:solidFill>
          <a:effectLst>
            <a:softEdge rad="127000"/>
          </a:effectLst>
        </p:spPr>
        <p:txBody>
          <a:bodyPr wrap="square" rtlCol="0">
            <a:spAutoFit/>
          </a:bodyPr>
          <a:lstStyle/>
          <a:p>
            <a:r>
              <a:rPr lang="zh-TW" altLang="en-US" sz="4800" b="1" dirty="0" smtClean="0">
                <a:solidFill>
                  <a:schemeClr val="bg1"/>
                </a:solidFill>
                <a:latin typeface="標楷體" panose="03000509000000000000" pitchFamily="65" charset="-120"/>
                <a:ea typeface="標楷體" panose="03000509000000000000" pitchFamily="65" charset="-120"/>
              </a:rPr>
              <a:t>地→事</a:t>
            </a:r>
            <a:r>
              <a:rPr lang="zh-TW" altLang="en-US" sz="4800" b="1" dirty="0">
                <a:solidFill>
                  <a:schemeClr val="bg1"/>
                </a:solidFill>
                <a:latin typeface="標楷體" panose="03000509000000000000" pitchFamily="65" charset="-120"/>
                <a:ea typeface="標楷體" panose="03000509000000000000" pitchFamily="65" charset="-120"/>
              </a:rPr>
              <a:t>→</a:t>
            </a:r>
            <a:r>
              <a:rPr lang="zh-TW" altLang="en-US" sz="4800" b="1" dirty="0" smtClean="0">
                <a:solidFill>
                  <a:schemeClr val="bg1"/>
                </a:solidFill>
                <a:latin typeface="標楷體" panose="03000509000000000000" pitchFamily="65" charset="-120"/>
                <a:ea typeface="標楷體" panose="03000509000000000000" pitchFamily="65" charset="-120"/>
              </a:rPr>
              <a:t>人</a:t>
            </a:r>
            <a:r>
              <a:rPr lang="zh-TW" altLang="en-US" sz="4800" b="1" dirty="0">
                <a:solidFill>
                  <a:schemeClr val="bg1"/>
                </a:solidFill>
                <a:latin typeface="標楷體" panose="03000509000000000000" pitchFamily="65" charset="-120"/>
                <a:ea typeface="標楷體" panose="03000509000000000000" pitchFamily="65" charset="-120"/>
              </a:rPr>
              <a:t>→</a:t>
            </a:r>
            <a:r>
              <a:rPr lang="zh-TW" altLang="en-US" sz="4800" b="1" dirty="0" smtClean="0">
                <a:solidFill>
                  <a:schemeClr val="bg1"/>
                </a:solidFill>
                <a:latin typeface="標楷體" panose="03000509000000000000" pitchFamily="65" charset="-120"/>
                <a:ea typeface="標楷體" panose="03000509000000000000" pitchFamily="65" charset="-120"/>
              </a:rPr>
              <a:t>物</a:t>
            </a:r>
            <a:r>
              <a:rPr lang="zh-TW" altLang="en-US" sz="4800" b="1" dirty="0">
                <a:solidFill>
                  <a:schemeClr val="bg1"/>
                </a:solidFill>
                <a:latin typeface="標楷體" panose="03000509000000000000" pitchFamily="65" charset="-120"/>
                <a:ea typeface="標楷體" panose="03000509000000000000" pitchFamily="65" charset="-120"/>
              </a:rPr>
              <a:t>→</a:t>
            </a:r>
            <a:r>
              <a:rPr lang="zh-TW" altLang="en-US" sz="4800" b="1" dirty="0" smtClean="0">
                <a:solidFill>
                  <a:schemeClr val="bg1"/>
                </a:solidFill>
                <a:latin typeface="標楷體" panose="03000509000000000000" pitchFamily="65" charset="-120"/>
                <a:ea typeface="標楷體" panose="03000509000000000000" pitchFamily="65" charset="-120"/>
              </a:rPr>
              <a:t>話</a:t>
            </a:r>
            <a:endParaRPr lang="zh-TW" altLang="en-US" sz="4800" b="1" dirty="0">
              <a:solidFill>
                <a:schemeClr val="bg1"/>
              </a:solidFill>
              <a:latin typeface="標楷體" panose="03000509000000000000" pitchFamily="65" charset="-120"/>
              <a:ea typeface="標楷體" panose="03000509000000000000" pitchFamily="65" charset="-120"/>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黑克松簡報修改\田照片.JPG"/>
          <p:cNvPicPr>
            <a:picLocks noGrp="1" noChangeAspect="1" noChangeArrowheads="1"/>
          </p:cNvPicPr>
          <p:nvPr>
            <p:ph idx="1"/>
          </p:nvPr>
        </p:nvPicPr>
        <p:blipFill>
          <a:blip r:embed="rId3" cstate="print"/>
          <a:srcRect/>
          <a:stretch>
            <a:fillRect/>
          </a:stretch>
        </p:blipFill>
        <p:spPr bwMode="auto">
          <a:xfrm rot="5400000">
            <a:off x="2666999" y="-2667001"/>
            <a:ext cx="6858000" cy="12192001"/>
          </a:xfrm>
          <a:prstGeom prst="rect">
            <a:avLst/>
          </a:prstGeom>
          <a:noFill/>
        </p:spPr>
      </p:pic>
      <p:sp>
        <p:nvSpPr>
          <p:cNvPr id="5" name="標題 1"/>
          <p:cNvSpPr txBox="1">
            <a:spLocks/>
          </p:cNvSpPr>
          <p:nvPr/>
        </p:nvSpPr>
        <p:spPr>
          <a:xfrm>
            <a:off x="282633" y="388031"/>
            <a:ext cx="11388436" cy="1590398"/>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239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mj-cs"/>
              </a:rPr>
              <a:t> </a:t>
            </a:r>
            <a:r>
              <a:rPr kumimoji="0" lang="zh-TW" altLang="en-US" sz="88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mj-cs"/>
              </a:rPr>
              <a:t>沒有地址</a:t>
            </a:r>
            <a:r>
              <a:rPr lang="zh-TW" altLang="en-US" sz="8800" b="1" dirty="0">
                <a:solidFill>
                  <a:schemeClr val="bg1"/>
                </a:solidFill>
                <a:latin typeface="微軟正黑體" panose="020B0604030504040204" pitchFamily="34" charset="-120"/>
                <a:ea typeface="微軟正黑體" panose="020B0604030504040204" pitchFamily="34" charset="-120"/>
                <a:cs typeface="+mj-cs"/>
              </a:rPr>
              <a:t>   怎麼辦</a:t>
            </a:r>
            <a:r>
              <a:rPr lang="en-US" altLang="zh-TW" sz="8800" b="1" dirty="0">
                <a:solidFill>
                  <a:schemeClr val="bg1"/>
                </a:solidFill>
                <a:latin typeface="微軟正黑體" panose="020B0604030504040204" pitchFamily="34" charset="-120"/>
                <a:ea typeface="微軟正黑體" panose="020B0604030504040204" pitchFamily="34" charset="-120"/>
                <a:cs typeface="+mj-cs"/>
              </a:rPr>
              <a:t>?!</a:t>
            </a:r>
            <a:endParaRPr kumimoji="0" lang="zh-TW" altLang="en-US" sz="88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mj-cs"/>
            </a:endParaRP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313"/>
            <a:ext cx="12192000" cy="6853687"/>
          </a:xfrm>
          <a:prstGeom prst="rect">
            <a:avLst/>
          </a:prstGeom>
        </p:spPr>
      </p:pic>
    </p:spTree>
    <p:extLst>
      <p:ext uri="{BB962C8B-B14F-4D97-AF65-F5344CB8AC3E}">
        <p14:creationId xmlns:p14="http://schemas.microsoft.com/office/powerpoint/2010/main" val="193781264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91916" y="2138767"/>
            <a:ext cx="9387894" cy="1733650"/>
          </a:xfrm>
        </p:spPr>
        <p:txBody>
          <a:bodyPr/>
          <a:lstStyle/>
          <a:p>
            <a:r>
              <a:rPr lang="zh-TW" altLang="en-US" sz="8800" dirty="0" smtClean="0"/>
              <a:t>是否</a:t>
            </a:r>
            <a:r>
              <a:rPr lang="zh-TW" altLang="en-US" sz="15000" dirty="0" smtClean="0">
                <a:solidFill>
                  <a:srgbClr val="FFFF00"/>
                </a:solidFill>
              </a:rPr>
              <a:t>滅火</a:t>
            </a:r>
            <a:r>
              <a:rPr lang="zh-TW" altLang="en-US" sz="8800" dirty="0" smtClean="0"/>
              <a:t>要件</a:t>
            </a:r>
            <a:r>
              <a:rPr lang="en-US" altLang="zh-TW" sz="8800" dirty="0" smtClean="0"/>
              <a:t>?</a:t>
            </a:r>
            <a:endParaRPr lang="zh-TW" altLang="en-US" sz="8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Emily\Desktop\0701.001.jpg"/>
          <p:cNvPicPr>
            <a:picLocks noChangeAspect="1" noChangeArrowheads="1"/>
          </p:cNvPicPr>
          <p:nvPr/>
        </p:nvPicPr>
        <p:blipFill>
          <a:blip r:embed="rId3" cstate="print">
            <a:grayscl/>
            <a:lum contrast="-30000"/>
            <a:extLst>
              <a:ext uri="{28A0092B-C50C-407E-A947-70E740481C1C}">
                <a14:useLocalDpi xmlns:a14="http://schemas.microsoft.com/office/drawing/2010/main" val="0"/>
              </a:ext>
            </a:extLst>
          </a:blip>
          <a:srcRect/>
          <a:stretch>
            <a:fillRect/>
          </a:stretch>
        </p:blipFill>
        <p:spPr bwMode="auto">
          <a:xfrm>
            <a:off x="247650" y="38100"/>
            <a:ext cx="11696700" cy="6762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Emily\Desktop\0701.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50" y="273463"/>
            <a:ext cx="10896600" cy="63001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74058" y="1"/>
            <a:ext cx="10479741" cy="6883400"/>
          </a:xfrm>
        </p:spPr>
        <p:txBody>
          <a:bodyPr/>
          <a:lstStyle/>
          <a:p>
            <a:r>
              <a:rPr lang="zh-TW" altLang="en-US" dirty="0">
                <a:solidFill>
                  <a:srgbClr val="FFFF00"/>
                </a:solidFill>
              </a:rPr>
              <a:t>火</a:t>
            </a:r>
            <a:r>
              <a:rPr lang="en-US" altLang="zh-TW" dirty="0">
                <a:solidFill>
                  <a:srgbClr val="FFFF00"/>
                </a:solidFill>
              </a:rPr>
              <a:t/>
            </a:r>
            <a:br>
              <a:rPr lang="en-US" altLang="zh-TW" dirty="0">
                <a:solidFill>
                  <a:srgbClr val="FFFF00"/>
                </a:solidFill>
              </a:rPr>
            </a:br>
            <a:r>
              <a:rPr lang="zh-TW" altLang="en-US" dirty="0">
                <a:solidFill>
                  <a:srgbClr val="FFFF00"/>
                </a:solidFill>
              </a:rPr>
              <a:t>場</a:t>
            </a:r>
            <a:r>
              <a:rPr lang="en-US" altLang="zh-TW" dirty="0">
                <a:solidFill>
                  <a:srgbClr val="FFFF00"/>
                </a:solidFill>
              </a:rPr>
              <a:t/>
            </a:r>
            <a:br>
              <a:rPr lang="en-US" altLang="zh-TW" dirty="0">
                <a:solidFill>
                  <a:srgbClr val="FFFF00"/>
                </a:solidFill>
              </a:rPr>
            </a:br>
            <a:r>
              <a:rPr lang="zh-TW" altLang="en-US" dirty="0">
                <a:solidFill>
                  <a:srgbClr val="FFFF00"/>
                </a:solidFill>
              </a:rPr>
              <a:t>求</a:t>
            </a:r>
            <a:r>
              <a:rPr lang="en-US" altLang="zh-TW" dirty="0">
                <a:solidFill>
                  <a:srgbClr val="FFFF00"/>
                </a:solidFill>
              </a:rPr>
              <a:t/>
            </a:r>
            <a:br>
              <a:rPr lang="en-US" altLang="zh-TW" dirty="0">
                <a:solidFill>
                  <a:srgbClr val="FFFF00"/>
                </a:solidFill>
              </a:rPr>
            </a:br>
            <a:r>
              <a:rPr lang="zh-TW" altLang="en-US" dirty="0">
                <a:solidFill>
                  <a:srgbClr val="FFFF00"/>
                </a:solidFill>
              </a:rPr>
              <a:t>生</a:t>
            </a:r>
            <a:r>
              <a:rPr lang="en-US" altLang="zh-TW" dirty="0">
                <a:solidFill>
                  <a:srgbClr val="FFFF00"/>
                </a:solidFill>
              </a:rPr>
              <a:t/>
            </a:r>
            <a:br>
              <a:rPr lang="en-US" altLang="zh-TW" dirty="0">
                <a:solidFill>
                  <a:srgbClr val="FFFF00"/>
                </a:solidFill>
              </a:rPr>
            </a:br>
            <a:r>
              <a:rPr lang="zh-TW" altLang="en-US" dirty="0"/>
              <a:t>流</a:t>
            </a:r>
            <a:r>
              <a:rPr lang="en-US" altLang="zh-TW" dirty="0"/>
              <a:t/>
            </a:r>
            <a:br>
              <a:rPr lang="en-US" altLang="zh-TW" dirty="0"/>
            </a:br>
            <a:r>
              <a:rPr lang="zh-TW" altLang="en-US" dirty="0"/>
              <a:t>程</a:t>
            </a:r>
            <a:r>
              <a:rPr lang="en-US" altLang="zh-TW" dirty="0"/>
              <a:t/>
            </a:r>
            <a:br>
              <a:rPr lang="en-US" altLang="zh-TW" dirty="0"/>
            </a:br>
            <a:r>
              <a:rPr lang="zh-TW" altLang="en-US" dirty="0"/>
              <a:t>圖</a:t>
            </a:r>
          </a:p>
        </p:txBody>
      </p:sp>
      <p:pic>
        <p:nvPicPr>
          <p:cNvPr id="1026" name="Picture 2" descr="C:\Users\Emily\Desktop\20160714火場求生觀念(阮文彥 蘇純民製作)1.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980"/>
            <a:ext cx="12349492" cy="685641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5" name="群組 4"/>
          <p:cNvGrpSpPr/>
          <p:nvPr/>
        </p:nvGrpSpPr>
        <p:grpSpPr>
          <a:xfrm>
            <a:off x="2143592" y="420039"/>
            <a:ext cx="10166038" cy="5325656"/>
            <a:chOff x="2143592" y="420039"/>
            <a:chExt cx="10166038" cy="5325656"/>
          </a:xfrm>
        </p:grpSpPr>
        <p:sp>
          <p:nvSpPr>
            <p:cNvPr id="3" name="文字方塊 2"/>
            <p:cNvSpPr txBox="1"/>
            <p:nvPr/>
          </p:nvSpPr>
          <p:spPr>
            <a:xfrm>
              <a:off x="2143592" y="3047388"/>
              <a:ext cx="959372" cy="1569660"/>
            </a:xfrm>
            <a:prstGeom prst="rect">
              <a:avLst/>
            </a:prstGeom>
            <a:solidFill>
              <a:schemeClr val="accent1">
                <a:lumMod val="60000"/>
                <a:lumOff val="40000"/>
              </a:schemeClr>
            </a:solidFill>
            <a:effectLst>
              <a:softEdge rad="63500"/>
            </a:effectLst>
          </p:spPr>
          <p:txBody>
            <a:bodyPr wrap="square" rtlCol="0">
              <a:spAutoFit/>
            </a:bodyPr>
            <a:lstStyle/>
            <a:p>
              <a:pPr algn="ctr"/>
              <a:r>
                <a:rPr lang="zh-TW" altLang="en-US" sz="4800" b="1" dirty="0" smtClean="0">
                  <a:solidFill>
                    <a:schemeClr val="tx2">
                      <a:lumMod val="50000"/>
                    </a:schemeClr>
                  </a:solidFill>
                  <a:latin typeface="標楷體" panose="03000509000000000000" pitchFamily="65" charset="-120"/>
                  <a:ea typeface="標楷體" panose="03000509000000000000" pitchFamily="65" charset="-120"/>
                </a:rPr>
                <a:t>火</a:t>
              </a:r>
              <a:r>
                <a:rPr lang="zh-TW" altLang="en-US" sz="4800" b="1" dirty="0">
                  <a:solidFill>
                    <a:schemeClr val="tx2">
                      <a:lumMod val="50000"/>
                    </a:schemeClr>
                  </a:solidFill>
                  <a:latin typeface="標楷體" panose="03000509000000000000" pitchFamily="65" charset="-120"/>
                  <a:ea typeface="標楷體" panose="03000509000000000000" pitchFamily="65" charset="-120"/>
                </a:rPr>
                <a:t>災</a:t>
              </a:r>
            </a:p>
          </p:txBody>
        </p:sp>
        <p:sp>
          <p:nvSpPr>
            <p:cNvPr id="4" name="文字方塊 3"/>
            <p:cNvSpPr txBox="1"/>
            <p:nvPr/>
          </p:nvSpPr>
          <p:spPr>
            <a:xfrm>
              <a:off x="2173572" y="1918741"/>
              <a:ext cx="959372" cy="954107"/>
            </a:xfrm>
            <a:prstGeom prst="rect">
              <a:avLst/>
            </a:prstGeom>
            <a:solidFill>
              <a:schemeClr val="accent2">
                <a:lumMod val="75000"/>
              </a:schemeClr>
            </a:solidFill>
            <a:ln w="57150">
              <a:solidFill>
                <a:srgbClr val="C00000"/>
              </a:solidFill>
            </a:ln>
          </p:spPr>
          <p:txBody>
            <a:bodyPr wrap="square" rtlCol="0">
              <a:spAutoFit/>
            </a:bodyPr>
            <a:lstStyle/>
            <a:p>
              <a:r>
                <a:rPr lang="zh-TW" altLang="en-US" sz="2800" b="1" dirty="0" smtClean="0">
                  <a:solidFill>
                    <a:schemeClr val="bg1">
                      <a:lumMod val="95000"/>
                    </a:schemeClr>
                  </a:solidFill>
                  <a:latin typeface="標楷體" panose="03000509000000000000" pitchFamily="65" charset="-120"/>
                  <a:ea typeface="標楷體" panose="03000509000000000000" pitchFamily="65" charset="-120"/>
                </a:rPr>
                <a:t>火在門</a:t>
              </a:r>
              <a:r>
                <a:rPr lang="zh-TW" altLang="en-US" sz="2800" b="1" dirty="0">
                  <a:solidFill>
                    <a:schemeClr val="bg1">
                      <a:lumMod val="95000"/>
                    </a:schemeClr>
                  </a:solidFill>
                  <a:latin typeface="標楷體" panose="03000509000000000000" pitchFamily="65" charset="-120"/>
                  <a:ea typeface="標楷體" panose="03000509000000000000" pitchFamily="65" charset="-120"/>
                </a:rPr>
                <a:t>外</a:t>
              </a:r>
            </a:p>
          </p:txBody>
        </p:sp>
        <p:sp>
          <p:nvSpPr>
            <p:cNvPr id="6" name="文字方塊 5"/>
            <p:cNvSpPr txBox="1"/>
            <p:nvPr/>
          </p:nvSpPr>
          <p:spPr>
            <a:xfrm>
              <a:off x="2173572" y="4791588"/>
              <a:ext cx="959372" cy="954107"/>
            </a:xfrm>
            <a:prstGeom prst="rect">
              <a:avLst/>
            </a:prstGeom>
            <a:solidFill>
              <a:schemeClr val="accent2">
                <a:lumMod val="75000"/>
              </a:schemeClr>
            </a:solidFill>
            <a:ln w="57150">
              <a:solidFill>
                <a:srgbClr val="C00000"/>
              </a:solidFill>
            </a:ln>
          </p:spPr>
          <p:txBody>
            <a:bodyPr wrap="square" rtlCol="0">
              <a:spAutoFit/>
            </a:bodyPr>
            <a:lstStyle/>
            <a:p>
              <a:r>
                <a:rPr lang="zh-TW" altLang="en-US" sz="2800" b="1" dirty="0" smtClean="0">
                  <a:solidFill>
                    <a:schemeClr val="bg1">
                      <a:lumMod val="95000"/>
                    </a:schemeClr>
                  </a:solidFill>
                  <a:latin typeface="標楷體" panose="03000509000000000000" pitchFamily="65" charset="-120"/>
                  <a:ea typeface="標楷體" panose="03000509000000000000" pitchFamily="65" charset="-120"/>
                </a:rPr>
                <a:t>火在身邊</a:t>
              </a:r>
              <a:endParaRPr lang="zh-TW" altLang="en-US" sz="2800" b="1" dirty="0">
                <a:solidFill>
                  <a:schemeClr val="bg1">
                    <a:lumMod val="95000"/>
                  </a:schemeClr>
                </a:solidFill>
                <a:latin typeface="標楷體" panose="03000509000000000000" pitchFamily="65" charset="-120"/>
                <a:ea typeface="標楷體" panose="03000509000000000000" pitchFamily="65" charset="-120"/>
              </a:endParaRPr>
            </a:p>
          </p:txBody>
        </p:sp>
        <p:sp>
          <p:nvSpPr>
            <p:cNvPr id="7" name="文字方塊 6"/>
            <p:cNvSpPr txBox="1"/>
            <p:nvPr/>
          </p:nvSpPr>
          <p:spPr>
            <a:xfrm>
              <a:off x="3420871" y="1703296"/>
              <a:ext cx="1026577" cy="1384995"/>
            </a:xfrm>
            <a:prstGeom prst="rect">
              <a:avLst/>
            </a:prstGeom>
            <a:solidFill>
              <a:schemeClr val="accent2">
                <a:lumMod val="75000"/>
              </a:schemeClr>
            </a:solidFill>
            <a:ln w="57150">
              <a:solidFill>
                <a:srgbClr val="C00000"/>
              </a:solidFill>
            </a:ln>
          </p:spPr>
          <p:txBody>
            <a:bodyPr wrap="square" rtlCol="0">
              <a:spAutoFit/>
            </a:bodyPr>
            <a:lstStyle/>
            <a:p>
              <a:r>
                <a:rPr lang="zh-TW" altLang="en-US" sz="2800" b="1" dirty="0">
                  <a:solidFill>
                    <a:schemeClr val="bg1">
                      <a:lumMod val="95000"/>
                    </a:schemeClr>
                  </a:solidFill>
                  <a:latin typeface="標楷體" panose="03000509000000000000" pitchFamily="65" charset="-120"/>
                  <a:ea typeface="標楷體" panose="03000509000000000000" pitchFamily="65" charset="-120"/>
                </a:rPr>
                <a:t>手背</a:t>
              </a:r>
              <a:r>
                <a:rPr lang="zh-TW" altLang="en-US" sz="2800" b="1" dirty="0" smtClean="0">
                  <a:solidFill>
                    <a:schemeClr val="bg1">
                      <a:lumMod val="95000"/>
                    </a:schemeClr>
                  </a:solidFill>
                  <a:latin typeface="標楷體" panose="03000509000000000000" pitchFamily="65" charset="-120"/>
                  <a:ea typeface="標楷體" panose="03000509000000000000" pitchFamily="65" charset="-120"/>
                </a:rPr>
                <a:t>觸摸門把</a:t>
              </a:r>
              <a:endParaRPr lang="zh-TW" altLang="en-US" sz="2800" b="1" dirty="0">
                <a:solidFill>
                  <a:schemeClr val="bg1">
                    <a:lumMod val="95000"/>
                  </a:schemeClr>
                </a:solidFill>
                <a:latin typeface="標楷體" panose="03000509000000000000" pitchFamily="65" charset="-120"/>
                <a:ea typeface="標楷體" panose="03000509000000000000" pitchFamily="65" charset="-120"/>
              </a:endParaRPr>
            </a:p>
          </p:txBody>
        </p:sp>
        <p:sp>
          <p:nvSpPr>
            <p:cNvPr id="8" name="文字方塊 7"/>
            <p:cNvSpPr txBox="1"/>
            <p:nvPr/>
          </p:nvSpPr>
          <p:spPr>
            <a:xfrm>
              <a:off x="4772600" y="1773860"/>
              <a:ext cx="1568239" cy="646331"/>
            </a:xfrm>
            <a:prstGeom prst="rect">
              <a:avLst/>
            </a:prstGeom>
            <a:solidFill>
              <a:schemeClr val="accent2">
                <a:lumMod val="75000"/>
              </a:schemeClr>
            </a:solidFill>
            <a:ln w="57150">
              <a:solidFill>
                <a:srgbClr val="C00000"/>
              </a:solidFill>
            </a:ln>
          </p:spPr>
          <p:txBody>
            <a:bodyPr wrap="square" rtlCol="0">
              <a:spAutoFit/>
            </a:bodyPr>
            <a:lstStyle/>
            <a:p>
              <a:pPr algn="ctr"/>
              <a:r>
                <a:rPr lang="zh-TW" altLang="en-US" sz="3600" b="1" dirty="0" smtClean="0">
                  <a:solidFill>
                    <a:schemeClr val="bg1">
                      <a:lumMod val="95000"/>
                    </a:schemeClr>
                  </a:solidFill>
                  <a:latin typeface="標楷體" panose="03000509000000000000" pitchFamily="65" charset="-120"/>
                  <a:ea typeface="標楷體" panose="03000509000000000000" pitchFamily="65" charset="-120"/>
                </a:rPr>
                <a:t>燙或</a:t>
              </a:r>
              <a:r>
                <a:rPr lang="zh-TW" altLang="en-US" sz="3600" b="1" dirty="0">
                  <a:solidFill>
                    <a:schemeClr val="bg1">
                      <a:lumMod val="95000"/>
                    </a:schemeClr>
                  </a:solidFill>
                  <a:latin typeface="標楷體" panose="03000509000000000000" pitchFamily="65" charset="-120"/>
                  <a:ea typeface="標楷體" panose="03000509000000000000" pitchFamily="65" charset="-120"/>
                </a:rPr>
                <a:t>煙</a:t>
              </a:r>
            </a:p>
          </p:txBody>
        </p:sp>
        <p:sp>
          <p:nvSpPr>
            <p:cNvPr id="9" name="文字方塊 8"/>
            <p:cNvSpPr txBox="1"/>
            <p:nvPr/>
          </p:nvSpPr>
          <p:spPr>
            <a:xfrm>
              <a:off x="4841819" y="3054587"/>
              <a:ext cx="959372" cy="954107"/>
            </a:xfrm>
            <a:prstGeom prst="rect">
              <a:avLst/>
            </a:prstGeom>
            <a:solidFill>
              <a:schemeClr val="accent2">
                <a:lumMod val="75000"/>
              </a:schemeClr>
            </a:solidFill>
            <a:ln w="57150">
              <a:solidFill>
                <a:srgbClr val="C00000"/>
              </a:solidFill>
            </a:ln>
          </p:spPr>
          <p:txBody>
            <a:bodyPr wrap="square" rtlCol="0">
              <a:spAutoFit/>
            </a:bodyPr>
            <a:lstStyle/>
            <a:p>
              <a:r>
                <a:rPr lang="zh-TW" altLang="en-US" sz="2800" b="1" dirty="0" smtClean="0">
                  <a:solidFill>
                    <a:schemeClr val="bg1">
                      <a:lumMod val="95000"/>
                    </a:schemeClr>
                  </a:solidFill>
                  <a:latin typeface="標楷體" panose="03000509000000000000" pitchFamily="65" charset="-120"/>
                  <a:ea typeface="標楷體" panose="03000509000000000000" pitchFamily="65" charset="-120"/>
                </a:rPr>
                <a:t>不燙無</a:t>
              </a:r>
              <a:r>
                <a:rPr lang="zh-TW" altLang="en-US" sz="2800" b="1" dirty="0">
                  <a:solidFill>
                    <a:schemeClr val="bg1">
                      <a:lumMod val="95000"/>
                    </a:schemeClr>
                  </a:solidFill>
                  <a:latin typeface="標楷體" panose="03000509000000000000" pitchFamily="65" charset="-120"/>
                  <a:ea typeface="標楷體" panose="03000509000000000000" pitchFamily="65" charset="-120"/>
                </a:rPr>
                <a:t>煙</a:t>
              </a:r>
            </a:p>
          </p:txBody>
        </p:sp>
        <p:sp>
          <p:nvSpPr>
            <p:cNvPr id="10" name="文字方塊 9"/>
            <p:cNvSpPr txBox="1"/>
            <p:nvPr/>
          </p:nvSpPr>
          <p:spPr>
            <a:xfrm>
              <a:off x="6351195" y="2993031"/>
              <a:ext cx="1202750" cy="1077218"/>
            </a:xfrm>
            <a:prstGeom prst="rect">
              <a:avLst/>
            </a:prstGeom>
            <a:solidFill>
              <a:schemeClr val="accent2">
                <a:lumMod val="75000"/>
              </a:schemeClr>
            </a:solidFill>
            <a:ln w="57150">
              <a:solidFill>
                <a:srgbClr val="C00000"/>
              </a:solidFill>
            </a:ln>
          </p:spPr>
          <p:txBody>
            <a:bodyPr wrap="square" rtlCol="0">
              <a:spAutoFit/>
            </a:bodyPr>
            <a:lstStyle/>
            <a:p>
              <a:pPr algn="ctr"/>
              <a:r>
                <a:rPr lang="zh-TW" altLang="en-US" sz="3200" b="1" dirty="0" smtClean="0">
                  <a:solidFill>
                    <a:schemeClr val="bg1">
                      <a:lumMod val="95000"/>
                    </a:schemeClr>
                  </a:solidFill>
                  <a:latin typeface="標楷體" panose="03000509000000000000" pitchFamily="65" charset="-120"/>
                  <a:ea typeface="標楷體" panose="03000509000000000000" pitchFamily="65" charset="-120"/>
                </a:rPr>
                <a:t>開門逃</a:t>
              </a:r>
              <a:r>
                <a:rPr lang="zh-TW" altLang="en-US" sz="3200" b="1" dirty="0">
                  <a:solidFill>
                    <a:schemeClr val="bg1">
                      <a:lumMod val="95000"/>
                    </a:schemeClr>
                  </a:solidFill>
                  <a:latin typeface="標楷體" panose="03000509000000000000" pitchFamily="65" charset="-120"/>
                  <a:ea typeface="標楷體" panose="03000509000000000000" pitchFamily="65" charset="-120"/>
                </a:rPr>
                <a:t>出</a:t>
              </a:r>
            </a:p>
          </p:txBody>
        </p:sp>
        <p:sp>
          <p:nvSpPr>
            <p:cNvPr id="11" name="文字方塊 10"/>
            <p:cNvSpPr txBox="1"/>
            <p:nvPr/>
          </p:nvSpPr>
          <p:spPr>
            <a:xfrm>
              <a:off x="8130098" y="3068299"/>
              <a:ext cx="1323773" cy="954107"/>
            </a:xfrm>
            <a:prstGeom prst="rect">
              <a:avLst/>
            </a:prstGeom>
            <a:solidFill>
              <a:schemeClr val="accent2">
                <a:lumMod val="75000"/>
              </a:schemeClr>
            </a:solidFill>
            <a:ln w="57150">
              <a:solidFill>
                <a:srgbClr val="C00000"/>
              </a:solidFill>
            </a:ln>
          </p:spPr>
          <p:txBody>
            <a:bodyPr wrap="square" rtlCol="0">
              <a:spAutoFit/>
            </a:bodyPr>
            <a:lstStyle/>
            <a:p>
              <a:r>
                <a:rPr lang="zh-TW" altLang="en-US" sz="2800" b="1" dirty="0" smtClean="0">
                  <a:solidFill>
                    <a:schemeClr val="bg1">
                      <a:lumMod val="95000"/>
                    </a:schemeClr>
                  </a:solidFill>
                  <a:latin typeface="標楷體" panose="03000509000000000000" pitchFamily="65" charset="-120"/>
                  <a:ea typeface="標楷體" panose="03000509000000000000" pitchFamily="65" charset="-120"/>
                </a:rPr>
                <a:t>關門延緩火勢</a:t>
              </a:r>
              <a:endParaRPr lang="zh-TW" altLang="en-US" sz="2800" b="1" dirty="0">
                <a:solidFill>
                  <a:schemeClr val="bg1">
                    <a:lumMod val="95000"/>
                  </a:schemeClr>
                </a:solidFill>
                <a:latin typeface="標楷體" panose="03000509000000000000" pitchFamily="65" charset="-120"/>
                <a:ea typeface="標楷體" panose="03000509000000000000" pitchFamily="65" charset="-120"/>
              </a:endParaRPr>
            </a:p>
          </p:txBody>
        </p:sp>
        <p:sp>
          <p:nvSpPr>
            <p:cNvPr id="12" name="文字方塊 11"/>
            <p:cNvSpPr txBox="1"/>
            <p:nvPr/>
          </p:nvSpPr>
          <p:spPr>
            <a:xfrm>
              <a:off x="9941390" y="3113008"/>
              <a:ext cx="1273504" cy="707886"/>
            </a:xfrm>
            <a:prstGeom prst="rect">
              <a:avLst/>
            </a:prstGeom>
            <a:solidFill>
              <a:schemeClr val="accent2">
                <a:lumMod val="75000"/>
              </a:schemeClr>
            </a:solidFill>
            <a:ln w="57150">
              <a:solidFill>
                <a:srgbClr val="C00000"/>
              </a:solidFill>
            </a:ln>
          </p:spPr>
          <p:txBody>
            <a:bodyPr wrap="square" rtlCol="0">
              <a:spAutoFit/>
            </a:bodyPr>
            <a:lstStyle/>
            <a:p>
              <a:pPr algn="ctr"/>
              <a:r>
                <a:rPr lang="zh-TW" altLang="en-US" sz="2000" b="1" dirty="0" smtClean="0">
                  <a:solidFill>
                    <a:schemeClr val="bg1">
                      <a:lumMod val="95000"/>
                    </a:schemeClr>
                  </a:solidFill>
                  <a:latin typeface="標楷體" panose="03000509000000000000" pitchFamily="65" charset="-120"/>
                  <a:ea typeface="標楷體" panose="03000509000000000000" pitchFamily="65" charset="-120"/>
                </a:rPr>
                <a:t>從安全路徑逃出</a:t>
              </a:r>
              <a:endParaRPr lang="zh-TW" altLang="en-US" sz="2000" b="1" dirty="0">
                <a:solidFill>
                  <a:schemeClr val="bg1">
                    <a:lumMod val="95000"/>
                  </a:schemeClr>
                </a:solidFill>
                <a:latin typeface="標楷體" panose="03000509000000000000" pitchFamily="65" charset="-120"/>
                <a:ea typeface="標楷體" panose="03000509000000000000" pitchFamily="65" charset="-120"/>
              </a:endParaRPr>
            </a:p>
          </p:txBody>
        </p:sp>
        <p:sp>
          <p:nvSpPr>
            <p:cNvPr id="13" name="文字方塊 12"/>
            <p:cNvSpPr txBox="1"/>
            <p:nvPr/>
          </p:nvSpPr>
          <p:spPr>
            <a:xfrm>
              <a:off x="11531139" y="1773860"/>
              <a:ext cx="778491" cy="2062103"/>
            </a:xfrm>
            <a:prstGeom prst="rect">
              <a:avLst/>
            </a:prstGeom>
            <a:solidFill>
              <a:schemeClr val="accent2">
                <a:lumMod val="75000"/>
              </a:schemeClr>
            </a:solidFill>
            <a:ln w="57150">
              <a:solidFill>
                <a:srgbClr val="C00000"/>
              </a:solidFill>
            </a:ln>
          </p:spPr>
          <p:txBody>
            <a:bodyPr wrap="square" rtlCol="0">
              <a:spAutoFit/>
            </a:bodyPr>
            <a:lstStyle/>
            <a:p>
              <a:pPr algn="ctr"/>
              <a:r>
                <a:rPr lang="zh-TW" altLang="en-US" sz="3200" b="1" dirty="0" smtClean="0">
                  <a:solidFill>
                    <a:schemeClr val="bg1">
                      <a:lumMod val="95000"/>
                    </a:schemeClr>
                  </a:solidFill>
                  <a:latin typeface="標楷體" panose="03000509000000000000" pitchFamily="65" charset="-120"/>
                  <a:ea typeface="標楷體" panose="03000509000000000000" pitchFamily="65" charset="-120"/>
                </a:rPr>
                <a:t>活著</a:t>
              </a:r>
              <a:r>
                <a:rPr lang="zh-TW" altLang="en-US" sz="3200" b="1" dirty="0">
                  <a:solidFill>
                    <a:schemeClr val="bg1">
                      <a:lumMod val="95000"/>
                    </a:schemeClr>
                  </a:solidFill>
                  <a:latin typeface="標楷體" panose="03000509000000000000" pitchFamily="65" charset="-120"/>
                  <a:ea typeface="標楷體" panose="03000509000000000000" pitchFamily="65" charset="-120"/>
                </a:rPr>
                <a:t>離</a:t>
              </a:r>
              <a:r>
                <a:rPr lang="zh-TW" altLang="en-US" sz="3200" b="1" dirty="0" smtClean="0">
                  <a:solidFill>
                    <a:schemeClr val="bg1">
                      <a:lumMod val="95000"/>
                    </a:schemeClr>
                  </a:solidFill>
                  <a:latin typeface="標楷體" panose="03000509000000000000" pitchFamily="65" charset="-120"/>
                  <a:ea typeface="標楷體" panose="03000509000000000000" pitchFamily="65" charset="-120"/>
                </a:rPr>
                <a:t>開</a:t>
              </a:r>
              <a:endParaRPr lang="zh-TW" altLang="en-US" sz="3200" b="1" dirty="0">
                <a:solidFill>
                  <a:schemeClr val="bg1">
                    <a:lumMod val="95000"/>
                  </a:schemeClr>
                </a:solidFill>
                <a:latin typeface="標楷體" panose="03000509000000000000" pitchFamily="65" charset="-120"/>
                <a:ea typeface="標楷體" panose="03000509000000000000" pitchFamily="65" charset="-120"/>
              </a:endParaRPr>
            </a:p>
          </p:txBody>
        </p:sp>
        <p:sp>
          <p:nvSpPr>
            <p:cNvPr id="14" name="文字方塊 13"/>
            <p:cNvSpPr txBox="1"/>
            <p:nvPr/>
          </p:nvSpPr>
          <p:spPr>
            <a:xfrm>
              <a:off x="8782725" y="1602156"/>
              <a:ext cx="959372" cy="954107"/>
            </a:xfrm>
            <a:prstGeom prst="rect">
              <a:avLst/>
            </a:prstGeom>
            <a:solidFill>
              <a:schemeClr val="accent2">
                <a:lumMod val="75000"/>
              </a:schemeClr>
            </a:solidFill>
            <a:ln w="57150">
              <a:solidFill>
                <a:srgbClr val="C00000"/>
              </a:solidFill>
            </a:ln>
          </p:spPr>
          <p:txBody>
            <a:bodyPr wrap="square" rtlCol="0">
              <a:spAutoFit/>
            </a:bodyPr>
            <a:lstStyle/>
            <a:p>
              <a:r>
                <a:rPr lang="zh-TW" altLang="en-US" sz="2800" b="1" dirty="0" smtClean="0">
                  <a:solidFill>
                    <a:schemeClr val="bg1">
                      <a:lumMod val="95000"/>
                    </a:schemeClr>
                  </a:solidFill>
                  <a:latin typeface="標楷體" panose="03000509000000000000" pitchFamily="65" charset="-120"/>
                  <a:ea typeface="標楷體" panose="03000509000000000000" pitchFamily="65" charset="-120"/>
                </a:rPr>
                <a:t>關門開</a:t>
              </a:r>
              <a:r>
                <a:rPr lang="zh-TW" altLang="en-US" sz="2800" b="1" dirty="0">
                  <a:solidFill>
                    <a:schemeClr val="bg1">
                      <a:lumMod val="95000"/>
                    </a:schemeClr>
                  </a:solidFill>
                  <a:latin typeface="標楷體" panose="03000509000000000000" pitchFamily="65" charset="-120"/>
                  <a:ea typeface="標楷體" panose="03000509000000000000" pitchFamily="65" charset="-120"/>
                </a:rPr>
                <a:t>窗</a:t>
              </a:r>
            </a:p>
          </p:txBody>
        </p:sp>
        <p:sp>
          <p:nvSpPr>
            <p:cNvPr id="15" name="文字方塊 14"/>
            <p:cNvSpPr txBox="1"/>
            <p:nvPr/>
          </p:nvSpPr>
          <p:spPr>
            <a:xfrm>
              <a:off x="10030024" y="1602156"/>
              <a:ext cx="1217331" cy="1200329"/>
            </a:xfrm>
            <a:prstGeom prst="rect">
              <a:avLst/>
            </a:prstGeom>
            <a:solidFill>
              <a:schemeClr val="accent2">
                <a:lumMod val="75000"/>
              </a:schemeClr>
            </a:solidFill>
            <a:ln w="57150">
              <a:solidFill>
                <a:srgbClr val="C00000"/>
              </a:solidFill>
            </a:ln>
          </p:spPr>
          <p:txBody>
            <a:bodyPr wrap="square" rtlCol="0">
              <a:spAutoFit/>
            </a:bodyPr>
            <a:lstStyle/>
            <a:p>
              <a:pPr algn="ctr"/>
              <a:r>
                <a:rPr lang="zh-TW" altLang="en-US" sz="2400" b="1" dirty="0" smtClean="0">
                  <a:solidFill>
                    <a:schemeClr val="bg1">
                      <a:lumMod val="95000"/>
                    </a:schemeClr>
                  </a:solidFill>
                  <a:latin typeface="標楷體" panose="03000509000000000000" pitchFamily="65" charset="-120"/>
                  <a:ea typeface="標楷體" panose="03000509000000000000" pitchFamily="65" charset="-120"/>
                </a:rPr>
                <a:t>等待救援設法逃生</a:t>
              </a:r>
              <a:endParaRPr lang="zh-TW" altLang="en-US" sz="2400" b="1" dirty="0">
                <a:solidFill>
                  <a:schemeClr val="bg1">
                    <a:lumMod val="95000"/>
                  </a:schemeClr>
                </a:solidFill>
                <a:latin typeface="標楷體" panose="03000509000000000000" pitchFamily="65" charset="-120"/>
                <a:ea typeface="標楷體" panose="03000509000000000000" pitchFamily="65" charset="-120"/>
              </a:endParaRPr>
            </a:p>
          </p:txBody>
        </p:sp>
        <p:sp>
          <p:nvSpPr>
            <p:cNvPr id="16" name="文字方塊 15"/>
            <p:cNvSpPr txBox="1"/>
            <p:nvPr/>
          </p:nvSpPr>
          <p:spPr>
            <a:xfrm>
              <a:off x="4232952" y="604706"/>
              <a:ext cx="1568239" cy="646331"/>
            </a:xfrm>
            <a:prstGeom prst="rect">
              <a:avLst/>
            </a:prstGeom>
            <a:solidFill>
              <a:srgbClr val="FFFF00"/>
            </a:solidFill>
            <a:ln w="57150">
              <a:solidFill>
                <a:srgbClr val="FFFF00"/>
              </a:solidFill>
            </a:ln>
            <a:effectLst>
              <a:softEdge rad="31750"/>
            </a:effectLst>
          </p:spPr>
          <p:txBody>
            <a:bodyPr wrap="square" rtlCol="0">
              <a:spAutoFit/>
            </a:bodyPr>
            <a:lstStyle/>
            <a:p>
              <a:pPr algn="ctr"/>
              <a:r>
                <a:rPr lang="zh-TW" altLang="en-US" sz="3600" b="1" dirty="0" smtClean="0">
                  <a:solidFill>
                    <a:srgbClr val="002060"/>
                  </a:solidFill>
                  <a:latin typeface="標楷體" panose="03000509000000000000" pitchFamily="65" charset="-120"/>
                  <a:ea typeface="標楷體" panose="03000509000000000000" pitchFamily="65" charset="-120"/>
                </a:rPr>
                <a:t>燙或</a:t>
              </a:r>
              <a:r>
                <a:rPr lang="zh-TW" altLang="en-US" sz="3600" b="1" dirty="0">
                  <a:solidFill>
                    <a:srgbClr val="002060"/>
                  </a:solidFill>
                  <a:latin typeface="標楷體" panose="03000509000000000000" pitchFamily="65" charset="-120"/>
                  <a:ea typeface="標楷體" panose="03000509000000000000" pitchFamily="65" charset="-120"/>
                </a:rPr>
                <a:t>煙</a:t>
              </a:r>
            </a:p>
          </p:txBody>
        </p:sp>
        <p:sp>
          <p:nvSpPr>
            <p:cNvPr id="18" name="文字方塊 17"/>
            <p:cNvSpPr txBox="1"/>
            <p:nvPr/>
          </p:nvSpPr>
          <p:spPr>
            <a:xfrm>
              <a:off x="5956651" y="512374"/>
              <a:ext cx="1612284" cy="830997"/>
            </a:xfrm>
            <a:prstGeom prst="rect">
              <a:avLst/>
            </a:prstGeom>
            <a:solidFill>
              <a:srgbClr val="FFFF00"/>
            </a:solidFill>
            <a:ln w="57150">
              <a:solidFill>
                <a:srgbClr val="FFFF00"/>
              </a:solidFill>
            </a:ln>
            <a:effectLst>
              <a:softEdge rad="63500"/>
            </a:effectLst>
          </p:spPr>
          <p:txBody>
            <a:bodyPr wrap="square" rtlCol="0">
              <a:spAutoFit/>
            </a:bodyPr>
            <a:lstStyle/>
            <a:p>
              <a:pPr algn="ctr"/>
              <a:r>
                <a:rPr lang="zh-TW" altLang="en-US" sz="2400" b="1" dirty="0" smtClean="0">
                  <a:solidFill>
                    <a:srgbClr val="002060"/>
                  </a:solidFill>
                  <a:latin typeface="標楷體" panose="03000509000000000000" pitchFamily="65" charset="-120"/>
                  <a:ea typeface="標楷體" panose="03000509000000000000" pitchFamily="65" charset="-120"/>
                </a:rPr>
                <a:t>低姿勢</a:t>
              </a:r>
              <a:endParaRPr lang="en-US" altLang="zh-TW" sz="2400" b="1" dirty="0" smtClean="0">
                <a:solidFill>
                  <a:srgbClr val="002060"/>
                </a:solidFill>
                <a:latin typeface="標楷體" panose="03000509000000000000" pitchFamily="65" charset="-120"/>
                <a:ea typeface="標楷體" panose="03000509000000000000" pitchFamily="65" charset="-120"/>
              </a:endParaRPr>
            </a:p>
            <a:p>
              <a:pPr algn="ctr"/>
              <a:r>
                <a:rPr lang="zh-TW" altLang="en-US" sz="2400" b="1" dirty="0" smtClean="0">
                  <a:solidFill>
                    <a:srgbClr val="002060"/>
                  </a:solidFill>
                  <a:latin typeface="標楷體" panose="03000509000000000000" pitchFamily="65" charset="-120"/>
                  <a:ea typeface="標楷體" panose="03000509000000000000" pitchFamily="65" charset="-120"/>
                </a:rPr>
                <a:t>關門開</a:t>
              </a:r>
              <a:r>
                <a:rPr lang="zh-TW" altLang="en-US" sz="2400" b="1" dirty="0">
                  <a:solidFill>
                    <a:srgbClr val="002060"/>
                  </a:solidFill>
                  <a:latin typeface="標楷體" panose="03000509000000000000" pitchFamily="65" charset="-120"/>
                  <a:ea typeface="標楷體" panose="03000509000000000000" pitchFamily="65" charset="-120"/>
                </a:rPr>
                <a:t>門</a:t>
              </a:r>
            </a:p>
          </p:txBody>
        </p:sp>
        <p:sp>
          <p:nvSpPr>
            <p:cNvPr id="19" name="文字方塊 18"/>
            <p:cNvSpPr txBox="1"/>
            <p:nvPr/>
          </p:nvSpPr>
          <p:spPr>
            <a:xfrm>
              <a:off x="7712636" y="573928"/>
              <a:ext cx="894883" cy="707886"/>
            </a:xfrm>
            <a:prstGeom prst="rect">
              <a:avLst/>
            </a:prstGeom>
            <a:solidFill>
              <a:srgbClr val="FFFF00"/>
            </a:solidFill>
            <a:ln w="57150">
              <a:solidFill>
                <a:srgbClr val="FFFF00"/>
              </a:solidFill>
            </a:ln>
          </p:spPr>
          <p:txBody>
            <a:bodyPr wrap="square" rtlCol="0">
              <a:spAutoFit/>
            </a:bodyPr>
            <a:lstStyle/>
            <a:p>
              <a:pPr algn="ctr"/>
              <a:r>
                <a:rPr lang="zh-TW" altLang="en-US" sz="2000" b="1" dirty="0" smtClean="0">
                  <a:solidFill>
                    <a:srgbClr val="002060"/>
                  </a:solidFill>
                  <a:latin typeface="標楷體" panose="03000509000000000000" pitchFamily="65" charset="-120"/>
                  <a:ea typeface="標楷體" panose="03000509000000000000" pitchFamily="65" charset="-120"/>
                </a:rPr>
                <a:t>最近出口</a:t>
              </a:r>
              <a:endParaRPr lang="zh-TW" altLang="en-US" sz="2000" b="1" dirty="0">
                <a:solidFill>
                  <a:srgbClr val="002060"/>
                </a:solidFill>
                <a:latin typeface="標楷體" panose="03000509000000000000" pitchFamily="65" charset="-120"/>
                <a:ea typeface="標楷體" panose="03000509000000000000" pitchFamily="65" charset="-120"/>
              </a:endParaRPr>
            </a:p>
          </p:txBody>
        </p:sp>
        <p:sp>
          <p:nvSpPr>
            <p:cNvPr id="20" name="文字方塊 19"/>
            <p:cNvSpPr txBox="1"/>
            <p:nvPr/>
          </p:nvSpPr>
          <p:spPr>
            <a:xfrm>
              <a:off x="8847214" y="543151"/>
              <a:ext cx="894883" cy="830997"/>
            </a:xfrm>
            <a:prstGeom prst="rect">
              <a:avLst/>
            </a:prstGeom>
            <a:solidFill>
              <a:srgbClr val="FFFF00"/>
            </a:solidFill>
            <a:ln w="57150">
              <a:solidFill>
                <a:srgbClr val="FFFF00"/>
              </a:solidFill>
            </a:ln>
          </p:spPr>
          <p:txBody>
            <a:bodyPr wrap="square" rtlCol="0">
              <a:spAutoFit/>
            </a:bodyPr>
            <a:lstStyle/>
            <a:p>
              <a:pPr algn="ctr"/>
              <a:r>
                <a:rPr lang="zh-TW" altLang="en-US" sz="2400" b="1" dirty="0" smtClean="0">
                  <a:solidFill>
                    <a:srgbClr val="002060"/>
                  </a:solidFill>
                  <a:latin typeface="標楷體" panose="03000509000000000000" pitchFamily="65" charset="-120"/>
                  <a:ea typeface="標楷體" panose="03000509000000000000" pitchFamily="65" charset="-120"/>
                </a:rPr>
                <a:t>關門開</a:t>
              </a:r>
              <a:r>
                <a:rPr lang="zh-TW" altLang="en-US" sz="2400" b="1" dirty="0">
                  <a:solidFill>
                    <a:srgbClr val="002060"/>
                  </a:solidFill>
                  <a:latin typeface="標楷體" panose="03000509000000000000" pitchFamily="65" charset="-120"/>
                  <a:ea typeface="標楷體" panose="03000509000000000000" pitchFamily="65" charset="-120"/>
                </a:rPr>
                <a:t>窗</a:t>
              </a:r>
            </a:p>
          </p:txBody>
        </p:sp>
        <p:sp>
          <p:nvSpPr>
            <p:cNvPr id="21" name="文字方塊 20"/>
            <p:cNvSpPr txBox="1"/>
            <p:nvPr/>
          </p:nvSpPr>
          <p:spPr>
            <a:xfrm>
              <a:off x="10054042" y="420039"/>
              <a:ext cx="1169294" cy="1015663"/>
            </a:xfrm>
            <a:prstGeom prst="rect">
              <a:avLst/>
            </a:prstGeom>
            <a:solidFill>
              <a:srgbClr val="FFFF00"/>
            </a:solidFill>
            <a:ln w="57150">
              <a:solidFill>
                <a:srgbClr val="FFFF00"/>
              </a:solidFill>
            </a:ln>
          </p:spPr>
          <p:txBody>
            <a:bodyPr wrap="square" rtlCol="0">
              <a:spAutoFit/>
            </a:bodyPr>
            <a:lstStyle/>
            <a:p>
              <a:pPr algn="ctr"/>
              <a:r>
                <a:rPr lang="zh-TW" altLang="en-US" sz="2000" b="1" dirty="0" smtClean="0">
                  <a:solidFill>
                    <a:srgbClr val="002060"/>
                  </a:solidFill>
                  <a:latin typeface="標楷體" panose="03000509000000000000" pitchFamily="65" charset="-120"/>
                  <a:ea typeface="標楷體" panose="03000509000000000000" pitchFamily="65" charset="-120"/>
                </a:rPr>
                <a:t>等待救援設法逃</a:t>
              </a:r>
              <a:r>
                <a:rPr lang="zh-TW" altLang="en-US" sz="2000" b="1" dirty="0">
                  <a:solidFill>
                    <a:srgbClr val="002060"/>
                  </a:solidFill>
                  <a:latin typeface="標楷體" panose="03000509000000000000" pitchFamily="65" charset="-120"/>
                  <a:ea typeface="標楷體" panose="03000509000000000000" pitchFamily="65" charset="-120"/>
                </a:rPr>
                <a:t>生</a:t>
              </a:r>
            </a:p>
          </p:txBody>
        </p:sp>
        <p:sp>
          <p:nvSpPr>
            <p:cNvPr id="22" name="文字方塊 21"/>
            <p:cNvSpPr txBox="1"/>
            <p:nvPr/>
          </p:nvSpPr>
          <p:spPr>
            <a:xfrm>
              <a:off x="11494269" y="540594"/>
              <a:ext cx="815361" cy="707886"/>
            </a:xfrm>
            <a:prstGeom prst="rect">
              <a:avLst/>
            </a:prstGeom>
            <a:solidFill>
              <a:srgbClr val="FFFF00"/>
            </a:solidFill>
            <a:ln w="57150">
              <a:solidFill>
                <a:srgbClr val="FFFF00"/>
              </a:solidFill>
            </a:ln>
          </p:spPr>
          <p:txBody>
            <a:bodyPr wrap="square" rtlCol="0">
              <a:spAutoFit/>
            </a:bodyPr>
            <a:lstStyle/>
            <a:p>
              <a:pPr algn="ctr"/>
              <a:r>
                <a:rPr lang="zh-TW" altLang="en-US" sz="2000" b="1" dirty="0">
                  <a:solidFill>
                    <a:srgbClr val="002060"/>
                  </a:solidFill>
                  <a:latin typeface="標楷體" panose="03000509000000000000" pitchFamily="65" charset="-120"/>
                  <a:ea typeface="標楷體" panose="03000509000000000000" pitchFamily="65" charset="-120"/>
                </a:rPr>
                <a:t>活</a:t>
              </a:r>
              <a:r>
                <a:rPr lang="zh-TW" altLang="en-US" sz="2000" b="1" dirty="0" smtClean="0">
                  <a:solidFill>
                    <a:srgbClr val="002060"/>
                  </a:solidFill>
                  <a:latin typeface="標楷體" panose="03000509000000000000" pitchFamily="65" charset="-120"/>
                  <a:ea typeface="標楷體" panose="03000509000000000000" pitchFamily="65" charset="-120"/>
                </a:rPr>
                <a:t>著</a:t>
              </a:r>
              <a:r>
                <a:rPr lang="zh-TW" altLang="en-US" sz="2000" b="1" dirty="0">
                  <a:solidFill>
                    <a:srgbClr val="002060"/>
                  </a:solidFill>
                  <a:latin typeface="標楷體" panose="03000509000000000000" pitchFamily="65" charset="-120"/>
                  <a:ea typeface="標楷體" panose="03000509000000000000" pitchFamily="65" charset="-120"/>
                </a:rPr>
                <a:t>離開</a:t>
              </a:r>
            </a:p>
          </p:txBody>
        </p:sp>
      </p:grpSp>
      <p:sp>
        <p:nvSpPr>
          <p:cNvPr id="23" name="文字方塊 22"/>
          <p:cNvSpPr txBox="1"/>
          <p:nvPr/>
        </p:nvSpPr>
        <p:spPr>
          <a:xfrm>
            <a:off x="7553945" y="5453307"/>
            <a:ext cx="1673470" cy="584775"/>
          </a:xfrm>
          <a:prstGeom prst="rect">
            <a:avLst/>
          </a:prstGeom>
          <a:solidFill>
            <a:srgbClr val="FF0000"/>
          </a:solidFill>
        </p:spPr>
        <p:txBody>
          <a:bodyPr wrap="square" rtlCol="0">
            <a:spAutoFit/>
          </a:bodyPr>
          <a:lstStyle/>
          <a:p>
            <a:r>
              <a:rPr lang="zh-TW" altLang="en-US" sz="3200" b="1" dirty="0" smtClean="0">
                <a:latin typeface="標楷體" panose="03000509000000000000" pitchFamily="65" charset="-120"/>
                <a:ea typeface="標楷體" panose="03000509000000000000" pitchFamily="65" charset="-120"/>
              </a:rPr>
              <a:t>失火了</a:t>
            </a:r>
            <a:r>
              <a:rPr lang="en-US" altLang="zh-TW" sz="3200" b="1" dirty="0" smtClean="0">
                <a:latin typeface="標楷體" panose="03000509000000000000" pitchFamily="65" charset="-120"/>
                <a:ea typeface="標楷體" panose="03000509000000000000" pitchFamily="65" charset="-120"/>
              </a:rPr>
              <a:t>!</a:t>
            </a:r>
            <a:r>
              <a:rPr lang="en-US" altLang="zh-TW" sz="3200" b="1" dirty="0">
                <a:latin typeface="標楷體" panose="03000509000000000000" pitchFamily="65" charset="-120"/>
                <a:ea typeface="標楷體" panose="03000509000000000000" pitchFamily="65" charset="-120"/>
              </a:rPr>
              <a:t>!</a:t>
            </a:r>
            <a:endParaRPr lang="zh-TW" altLang="en-US" sz="3200" b="1" dirty="0">
              <a:latin typeface="標楷體" panose="03000509000000000000" pitchFamily="65" charset="-120"/>
              <a:ea typeface="標楷體" panose="03000509000000000000" pitchFamily="65" charset="-120"/>
            </a:endParaRPr>
          </a:p>
        </p:txBody>
      </p:sp>
      <p:sp>
        <p:nvSpPr>
          <p:cNvPr id="25" name="文字方塊 24"/>
          <p:cNvSpPr txBox="1"/>
          <p:nvPr/>
        </p:nvSpPr>
        <p:spPr>
          <a:xfrm>
            <a:off x="10054042" y="5432220"/>
            <a:ext cx="1673470" cy="584775"/>
          </a:xfrm>
          <a:prstGeom prst="rect">
            <a:avLst/>
          </a:prstGeom>
          <a:solidFill>
            <a:srgbClr val="FF0000"/>
          </a:solidFill>
        </p:spPr>
        <p:txBody>
          <a:bodyPr wrap="square" rtlCol="0">
            <a:spAutoFit/>
          </a:bodyPr>
          <a:lstStyle/>
          <a:p>
            <a:r>
              <a:rPr lang="zh-TW" altLang="en-US" sz="3200" b="1" dirty="0" smtClean="0">
                <a:latin typeface="標楷體" panose="03000509000000000000" pitchFamily="65" charset="-120"/>
                <a:ea typeface="標楷體" panose="03000509000000000000" pitchFamily="65" charset="-120"/>
              </a:rPr>
              <a:t>失火了</a:t>
            </a:r>
            <a:r>
              <a:rPr lang="en-US" altLang="zh-TW" sz="3200" b="1" dirty="0" smtClean="0">
                <a:latin typeface="標楷體" panose="03000509000000000000" pitchFamily="65" charset="-120"/>
                <a:ea typeface="標楷體" panose="03000509000000000000" pitchFamily="65" charset="-120"/>
              </a:rPr>
              <a:t>!</a:t>
            </a:r>
            <a:r>
              <a:rPr lang="en-US" altLang="zh-TW" sz="3200" b="1" dirty="0">
                <a:latin typeface="標楷體" panose="03000509000000000000" pitchFamily="65" charset="-120"/>
                <a:ea typeface="標楷體" panose="03000509000000000000" pitchFamily="65" charset="-120"/>
              </a:rPr>
              <a:t>!</a:t>
            </a: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9169208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plus.net.tw/system/uploads/59b68fc008328b0daff2d6132ed588becc4d592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10" y="-121480"/>
            <a:ext cx="12402610" cy="699610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data:image/jpeg;base64,/9j/4AAQSkZJRgABAQAAAQABAAD/2wCEAAkGBxMTEhUTExMWFhUXGB8aGBgYGCAfHhgiHiAbGyIgGx4ZICghGx8lIhkbITIiJSotLi4uHR8zRDMtNyotLisBCgoKDg0OGhAQGy0lHyUtLS0tLS0tLS0tLS0tLS0tLS0tLS0tLS0tLS0tLS0tLS0tLS0tLS0tLS0tLS0tLS0tLf/AABEIAOEA4QMBIgACEQEDEQH/xAAcAAACAgMBAQAAAAAAAAAAAAADBAIFAAEGBwj/xABLEAACAQMCBAUBBQQECwYHAQABAhEDEiEAMQQiQVEFEzJhcQYjQlKBkRShsdFicsHwBzM0Q1NzgpKy0uFjk6KzwvEVFjV1g7TiJP/EABoBAQEBAQEBAQAAAAAAAAAAAAEAAgMEBQb/xAAsEQEBAQABAgMHAgcAAAAAAAAAARECITEDEkEEIjJRYaGxE3EFM0NSgsHR/9oADAMBAAIRAxEAPwDl/B+GuFW5UFvKQThxFxBaIjImOoMzqfiPCYE2WB1Y3STKgqVwAQG5WHYoN511HHeDJRp1KlJ6TAIxYI4IVjBaASCwDdIG+22uHd3PKzwXJGJN5Pc9GygkZC9MyKdUzhqSsEBWHIElmOTBmAAT99YuI6n5Y4Gpw7AAKS6vIug7ydl9Wx7xA1Crw3lAVFRb5BcMbpEMBKIPxGJOBPzqNPioqmrTC3NJtDI0wGJAtkgEAi7ffcCAhM4dlWoZhS4yRabFJDAkKsAz1MiOmlTewe2pTALlZJnzOYuD3OCBJGykexLWVqtQKEZWkuYpzAtkyQZZQDAH9Wemiioqsy80MpDXEiZYgRzECZuiN5x3kYo0JpszM1oHKGJJAYAZ3DCVbYY6Yya3gqiKwYmTaAoLSsGQVYjaBcYOSCNonQnBViftLFCCrzG4SCWyDL46jH6acSlSJAQSkDLTgwYV8DYgR3MD5qozhqyCoWaJBPNcLgQqjZwD2OBEN8jT/wD8QLhQtPcM28STBAAG5IJIu3x1Gh1eHFQpUcYCGFKm0iQxJLfeMgyOojR+CCKuE5GIMdGMxEwAzAAcokzv01ilTLhiyFkukCnYSWuJ6BoiCBuNowNZQpOgCmlCtzkMJEDA+6SMnMjaNN8VX8xELRcl1nMAYJG4XIOxg7gdc6UWq4IYta5GCf8AOKbYzNxAjqfiNalWE6yBcA7nqABmfTmInrjoR20Pz85BUiPQQOoOd8xMHcY/M5ucjlBtXlJxsQYBJERJIjtHfReH4JWKkEmXiIwJJAEGZ+M7gCZ1aFfTYLMEQAYMk+oAHpJnA27k7at0olwpKn+sGBViIP5QYA/MZ0uEpmbgyjMLaScCY5vTdOzdBrHcpc3nAvg5blkHPKw9oiNvkDVpK1BUQMCYlriBGGGbo26mI/lrKFEMLirQpBZiQG22AJAbbEHAHsTo9aqoAuUSBuQSZkcpMZ679I2jQmeQACqhwbgNp5RsWIiTgnrnpi/ZRCs7YZjscYgjPToCT+/Oh10ZbQVlR85BPVuvafadMVXJplVFoMdQSTJjqDm0idhB30KnRLABR2BxaIIETEdYjHv8sFaa20gwIOMiYJBju0CM42PvpzglUgVLrSXAIKggn1EQpn3jtHbS3B8QqxM5InbbtnaIEEQf01YcLwpdbEljFsAAGCwMt+EiTM4gAe+qmG/p7wutxLhVVrARLLTJsBaBMA+qYE9ydgSPU6PDpSpRSdaXKVBqMQQtxJJbdmUB8Na0qATnFX9LeHJwtBwhOVLOQCHdhJVkFPnAIJgEkrAOw074ZXetUe8JT4Z6a1VYlrmBN1QXOAtptqGOgaSCGU6xsvZrLO5g1RxLU2XzbnayparlQUaWQMfs0ggxvtBXOqXjuPNBwgDuycrPyvCi02jy1hvUIDjoSIC5c8Xarw9RXSn5gQpaUAYICGDchJZWFNRzLAkL0Y268b4KpVeXpeYBWCBqdz1aZU+aHIQSp2HIdiSTksCzTLiqpUXdVHFGoqM82OfUGJGN7g0sSCplSFxOJeN8eKKI1YqHiAAikhkNsWrhJtEgmZjaIJX4ahSUA3I1O+4C9wijqwbNOS93NBypjaPPfqXxMcRVdqfJSQWhRsd8gTAuyTAifc6eMFrP/mjiv9MP7/8A5NZpT9nTt+4/8+s1tjX0XxHCIzguQMwScF7p5GfFwySUnr2EHhfrX6cU1FRKVMOFIAczTgwoIEYYBZyYgGSCc9lXoiuzqyeYjLBmJvQki2WiArASO5mJ0zW4LzeJQNbNNSVDc7DKyVaMAqYyTJOwtlsSt2PHOJ4JuHoRXhSFJUFQYJlsssqR6dvbtqq4w+U1gYsBawYc6gEEFQYuANowJt3xnXqP1N9O06rgVHlRJYMVn75uUBvshkEWgggbbnXnfiHgLUapFRgwMkkMRKi77oWFZQqk3BY2jIllZsVLs5flFlQEsbgSoJIhTuDGBERMHfWVlqJdyguBdFl10qBg2xdCyxHf89XdXh7YAKsSijlOFEkcxnoLh7+2+kOMr3gFVa5Ukw2VLQGODAByZ3hdhmHQXquj2IhJAVA1qiBzAggYMiTN0yAdXi06Xk30ka07sFPNO8rjscf+2qzgeHmkoqKnq3gQQBAtgkEnIDRgkHfUzxhuFGjJRVITmZoI5SqnZmFwYE/0egglSPFcIjcj3URIa6Jgm4CLTaMjMex6zpHiKz1FSXZlQMtrSwUETbJuUXwDbAE599OU5W4teDnB2kALGZOADFsTcPeGErUkDKwUlxLFZYEZAYSeVYO0gCQOursilGhUVVNVwFcHOJEhhO+TAwZAEnrvX8TQVDyMrA5kDKzON+YgkbbRnro9aoEa6m2FJCKGQkRaATM4IBwRg+86XqVHAbmNt0S0EbssCZFtxnlnAnbTi0bg1XmJQv8AZwzCQVYSZQ9VMZwZjABOo0qgJbIAbYscNGBgnJGDuPu6WC2iL4gdJjGyEmJwROcQRGtUVUtEqPxMyiR1zm1uwG50YdHqVVQ1EJqc2Zkz8sMyJA7nAztoRpXQQ2LhknCkkQB0JGZO0fGiVjbKMVKXR3LgWDESVEG4T8TqPFUTTRlJYEnMi3H4WJMyJ2MdcwNSCYSrE+kTbJAPQYU5OSDviCM51GgmWSBJxJzHTeP3jOR0kHVamAxXOJicNuZu6A4PU5jO8RsiUghrjjYEQDGN9gY+NKH4xg2CxIELygc3ptAIECLj3OPgaWYYkmCMgRvmI7CN8/z0UklbsREFAxF0AZgfIPTfWnAKQqyuSSViCJggjYbQDiRMdNIPeF0KT06tJoFUL5tEk+oqsmmZiQygMu3MAOue9+l/AbKLMbRVhWqE1IKra8LeRKkkqCSTn4Gq/wCg/p0oBWrUp8wAU9gaann8wtcu9rCIkfBz3po0HS0XuIdSxcwg3saxhItEG6TBInInF7tzsnwiqVR2BSUNyShNZIgEspn3USMdNTpLWCWmwENZTChmiLoNrW5AiYP4snGluGrfstLiG+zS0LaxJVQtvKhJgjYi4DfHTKD1+IFOq78QlyyoZIVeU3X8y8xIUiDiM9Y1lGqtNGa6qEFRYd2fcnlWLArLEGCVgHmJHaprrTFQVaYpCoATSp+Z5d6kEKnq5XZskjI5ZAJgWHiFc06ViPciMqu1RxcsKrMsLzNylWLCIg4umeO+qfqU0C9IKHZwbjUa8wSwF0icGWCzuWkdNakVqj+qvEb6rKs2CJJPmEkqFwwJLARt1IbfSzvSq8KqLRsqplqy/eDDafUbiYiPumO2qSpUMBQZ5c804MmBn8vedMJXuEPUBEABWmAAJC29IOP1zjTy46Jywten4aH6azRf2j+if11vW2H0xw9NFDMwNe+rfbyRTYgAAAnltEbbk3YLHUqHisVlotTtLqHRp3E8ysDzKykiQcEbZBA1QrCm3lXBYi1owLmgKoEkZ5YJBz0MaYphkZlW0ZJieYztJAwI+SSRnXJ0VdVBRoVDSoPYqkiDPmFjBK3tIVZO5AtnoBNd4rw9DiEq06ghxRBYFmtZIbluv5g0EyrXEFQTAGrOrTV1MGGLeUUEJaFJN2QYJAEiCCQBkDSFFa9Xh7Kqp5xVgChaKatcDaWcMWhgASREr7xROZ8e+lLWetRqrTVwzPSYSaamfSLhBNrNOcTBI1yS8IVq1Kflra4nBAhL5ZcAErcMLJnExr1bh6N6HIXy0VSxVSUcrBAuHmF7GT1Scr3gczX8LpPVaHXlBdbVIFJhCWsIks8NA+6FI6yXWXM1eCpqsyBaVuEGWBlIAEG6MY+NV/C0oFouIUFiZYswxIEgAgssET909p1ceJu6LChalxdkKypVVKgnqRlhiJONI07DTHm1HCBwXSGDOzBSbi0ErcxyBGIkaCqOBr3hvNK811oaIBBAAbMkgwdzgbdx+HcC1RK1SizMaCT5RlKhpE+sbh0UkFhAI5TjVvx3EURyKqypmoLZCrcCM4LRAGObaDInWcLWahV/aKTFKgm8MoMZtiZFoyMPuJnrplFikpu6wliMWYQCpLC4Ew2JI5ie80+wjVtwfhFBeHq8R5pFWjCokyS8KSYABEEmAPTkk7ar/MLOLxAi8JTkBAbSLdtidpJiBnTq8JRqMClMU1IDFTy9mG3QGP1Hxos1S4oTVJgXIoElYMEEi0xbjdboyOYfkevRBYG81AAZLKzAAYE9xML7TGNtbr0mDVKVQEtcxUgC5fdhHog4jaSRoVTh2Ba1QQq5MRgd1c7yQYj9YzsFnciSp5gTIgkCRPYjcAfl7DTdSvc4qBiS6kE1CTbEJBYyDlp2gB+k6BXRjaoZvLGQWW2RcJ9zze37tE4UrgVFAAAIJa3JzMRvAxGMCemjDoCusERtOQSC0+xwOik/hAxOTCrcAJMAiQfYmdlyJI2/s0weFKU7mBgoKi7CCCRmcbS0bnA66EtQXEiCLiYzB3/Pb9P3aQ03CEE5BgxHU5gYPwuYGJ6jXWfQngrV3+0MU4xcSQ7qTbbYLgogMR1IH5Vnhngo4ziAnDq4RrSS5LeWCYILKscuSD1AM27j1LwnwRaV70ynl05FNTSJiHAnnc+ooGP9Fu+s8uRkCq1gQ0MrWIwsqFrapxF6SL3DSMnEZyOVulxTBYa4U1tNbzAtqqUJWoCjQUmUCgsYUSDltWaJT9V6hmUqIYG70+pMhuW4hgMDGNS4q0OVFq1SpKtJLAABPvAi5fMiADAedjBy0q/EOLWpUKtTdXqATcigwSFIJLBiQYQQIGxMmCzx3FXN5iLUFVAVQyCVBtW5hIGd4y3KcYICvit7AVCz0KtK5Ka05CuGgXTEoAWLSQAAJJi7VdXP7OR5VSqtGajhbFhM8y1QFBQ3AsoMTnrMKLfU3igo0aTWqvDrUvWmxg1TZANyYJDMpthlOCSevk1d8ltmbOZzd26TkjIwI034nxLVneqcqYKy4YgMThoCk59hAgamvh3lOpq05BtIJJAtJAZlWQagIkge07a1sjPdWVHKsYgTi1c9Mjrg777yemnKlThjSFqVQVIuZiLZMj7vv1ickTrOIZUJK21LCZaDbna0EyM49p66U4tVHQyRLBsWkGce8j8wffWfizu1ZiHm0vxP+us0X9uP4n/d/wAms1rPrV5vpH0FQ+pKeKteoqFd1yfKIvFxC8pUiYn03KZ07xHHl6ZhHc02VNoV5ib0eWQDOCO59h5g9QOEqKSQyABBEIrG1/LABy3MLicCfYavPA/Gw6inVBWauGBJVbcKI3kcpwCC7n05gkVrs2rNctNUVVBOApNihQoiAQGk+4gRtgxRWqt5iiGVF7gtBM+5I9JRieYEGQdBNR1p1GvEggIaj+taUA4EFOa9SzSIIbMxqp8O4JkqI9UJcWNRitNmohW5rVZVAUm4zIElptkgkodBw3BcxLAkmIJGTu2VVfQCQIzuSfaq4PiUFSs607ai01qrYwios1CBTVTbBMKcGGJ3nNuXemYWmiqdubldjbheXlJI2JAMdbsQWsFuBClpQqQOjQJLQQzE0ycYEAnvqSor+CcPVqVF8lF8y11GL6qtDGGzG7CBgWrkdeC8X8Ir0ioq0appeYaak1IUE4QowJOYBEqeUjuZ9P8A2qkGasxRVtKvUi1WIEtetwKkLceb0gFpjOq7izVAqNzsFhc0iWIEi4p6mYPzACTlMRvanltBORPMpxllcM0tcOaQThNon94iCxx1go1KYgs9NHJW4wqG+ApkXG0ElTMJ8DV9xngTqBK+cLyR5RUkXbBhshJOD1yBkw3M8PQ4dVKuQjqs8xPLLRyqQDPyskDMWkCStRKZKWiXuh0LQCVKwIOQc5MTjtOi/sL0z5RUsWIhhKkDAWDJAmfbr1iN2OnKitKMpExCkwsxIjovcZ94r+LYsQGgXtJPpBYQGMnIW7pgSemtQLLgeLHlMXOWYkmeYFYMX7zy9z9zStXyp5hzAMBEQSGJ5pPbA+f1e8KiqXdl5SzGADaoOBE7wCBcRjSfFhqzmAiMi2201IAVAVkkECWneMg7Y0TuvQpxPEFgEtVABKwSYmDECYbEaXEiCu4GI3kmOmesQM/rrGjDAzKnfMkwDEGcQN/nWxUF0mYBYracjC2ycYmM74bA1tljVJCgmVEi04K9IYQMwPfA6ae+n/D24qstJSVJklt7REEQuI2EnfbSVNTUZBfzE2AZMTt0lpLRuT+h16/9E/TTcLTZiVZ3KliuQRKmAVbI9QBIG/Y5zz6Tp3ahn6W8HPCqkKqDF3MSakWtJGAI5wwyVAnrGuo8TqLE2K0YidvgjcBjv84Oqnw+lcal3E+ZY5bE2kYtkhriVCjJwckDTlR0uBph18xVBIBS3GH54wqjYjGcFgRrnrTbU1vFpqYiWNwDcsbtiQqrt1nczqu/ZijEh6SyVBI9VZhYu9Qny0ixRkkFh2zY0qpQAYZ4DG3ZicKSqk2BrTDE4C95AV4molTnYEiVmiw9fpiHWStrRsAxyIgiGJU+OeJrVoE31OQNNsiSJWDIELC3ctpURA5hPm31Nx3nEUUZvLUnLcxaTcWZjzYJMLGAMROrj6h+oqgBRR5L1LW8sAjyQ6hWWVIDYIgsMKBmSQOe4DhsPyi0QGKmA2JCgET93JHzjTmdVu9GqfhoIBAC3FVRmACswEmSVO0kRI+Scau/rn6jPFFR5IUKokkBmVoMjcQOU9MAfloj8NMcqUmF0BXiLY3BbByIgSQG0rxXhYxCqJwJNo/CCRkKAbfyU5nGs3PNLT5XNuMlYBEYYDBbDSJ2jYgd9BWkTdytBUs0DMA4Bb8I5cgDfV9Xpoq3BVcmQ65i58YnaN5X2zpGrwkm4oEFpIAiWIxEbAzAgjv11rzLyK65uy/7if8ALrNF/ZR+Fv8AvF1mt6x5a9G+lU4SlXvcMFqU2TOFtWCFx6ZziZPv1qao/ZyIEpYSV2KT17BbiNsydtDpeJ5TZqdxh5O8t3yyiAJMCGHTJ14v4VJN10qoIgjdiTaF/InoSAM6xOOXTb0xb8N9R2JcxtVySalHLBwAVYxhoIggyGBjMY6Hw7xQVq5fh3CklUY1V9SKSx/xbBlJ+0UBlzBAt3Pmz8KqU4KiAQ5JJW4zIVCZUWz6RO7EQcmfgf1BV4dhk2ODehqABlYM63HdACcwAMMNyRreM69n4XikrMy+dSMW8l0VLSAylipBVjykAR6hnpoPiL06bnz6zOKlYA3PMO5prTpqqgBdifhTN0k6o6NdeJArI9IVHQsFZslgEKCbYslQTcsBgh3MEy1KmVq0/LRoKsHVjTLBLwWJvJW4gQCDcuQMDFajoKnCIwCl2gAFQVNxNM3bknqOYY6A5nWcRwTPTBVYqlWVCuPLBIJa5fcBrRALAZEA61Q4hyqGmGqKaYKKVKtEkxULOIZogMYtM750vw/Hv5Tlhay2pUYuCtO5Q5+7PKIkxbk9JgSZ4rIUqljQqoZDXgl8OCZBiAsL6ckzig+rvpkVSKooqxBN2RyqLfSoUy33gRLdIyALylxSVKdMkrcDKFTzQQFkALDxd1BSCuDI1OlRplPMNRnYy3mLLGItDqvNsGAuiT8Eg0peQ8fwLU2C1KBkJLFgJZXF0cuCygGJki3f8Vb4pw6q4qc7FjLGN4YeoREbGMSY17D4mlKrdTZQQymoFSJJkDDYJiFMmTlQRJAHn31R4TU4QlHY+W2QUAIIMGASOpIBBI3J2iXWcVFBzTK2QQWa4SEDGYkAzbglo/nhLxKvl1LlcD0nJAFvwZgmIHc9NB8Q4rzGLAw0dJxIExnsDjHqOlaVQGApInFvt25RMb4joNakGp1VWWhgVWWSGDSZgDaRAg7HbQaqggncxcbmGNyT79wOx/LUuJURkern+MTBjp6tz767H6K8GSs9GpUpimtL1MSLK0BypI6EFWLHIIWSBnTuLFt9H/SZoI/E8SqCFV4YGUWQxYi0xKgzI2HuRrvVLB1BW+CL8qWpmxQYUCAJt/DAZjIuOikQxXmKgcygEmRvJnlABx3Mjvotfh6aoeiwrMNripLkwAS05umcT7zy3W1fxLLTPnstSqYBdVLMVAuDFkmFEj3zO4uOi8bxazTqIGdJtFiZBg7sSqiWgQbRIImTBJUcBajCo784ZVUW+UAq2rTWJZYBJJOZYbGNU3C8dTrS1Orajot94KMpNS0llqEDm9K8twgW7zqQ/wC3VVJRAodFqebPrqWhGLIsBiv2lkm0e8BSaPx/xSpQS5wVqBSr0aWIAVCHLoA+CxXIhgSTEasuM8SHCI7FEUG7DESbCxVQpMseYE+56a8v8V8fqcTVvJtEyoB2UEx0A6mY3M7TpioNKg1S+uxLw1x9y2535IgD4Cj4t/DqaLTqclQRgMAoQKXBCy2WkkDABEA5B1UUOFnmFqRGHhSS4FoVWbPuY7nT3CVXqMQGBLDe0ADGIKyFmSIxkCTtqt0yOg4WqEDBKISQrWwKkBcgGTFt8SD0/Qw4suVJCKt63soTlUDl9MkQJG4kSCMHStbxBlZGDkFkIYzuJBgrAEZOJzdPXQ6vid1ssWzmZIaWBLKGGJABMZ2wI1iXerdmdEq9FDaSFUEAMwDHaDkqIN2R1OOnWh4+gIm6VhQZSAD+HO53yMmT7z1HFUPNdTw6QHDABGWbtrYJEATkjMHvEc147w9VKltSgaP3R5isgMYuBcKT322Ptq4cpYucsqo/aT3P6v8A8+s01/8AD6v/AGf6j+es1v8AU4fNn9Pn8lv4ezV1qIzIjFSoBAg5IAQn1KI3BJkNsNtcNxoZ3OEC0mvqKICkSeUNuxEoDkEwRGdb4an+0WTyAGFpryqqkYJA5m5ipjlEN7zonF+GeTApz5uxLQSxPKAAxEBQ0x7b99uZClxNzXhr8FY2bIOftM5ZWMLEQcd1ONZjSVqjEtbERFsSZJKwwOBcDEE76NVo1At1h5SqgAyybNiCRLXRsTmcznZolaYN6l1cWEzJ2BOGg5Dbg5BEDfTowDwviwlW5Sqq8KRhsyrZDTKAjY4yfnXo/D/VNOrUbzFpyQ6eZJBZfLm2m4MglbiciSRsebXAcRw6OTys1WQWKi0AEA2nE3FQckbnsI09xISpTNZrKipIFxtJIVckLgncbdsbaKnqHHUGIWuoqeYSkqaxSymRJNSxrSQcyOjW7bl4dDUpeTa1Pl5wzMbYMGQIUKwuhSYIHQgHXGfS31S9GKRZBfa1Qjl8oxSDYYGIUAzgAsJGTPV+G8apVuHpVKjPebnYAOsWopZRaWAgM1skrHQiMVuHU4crckMJb0yxLM7M5JvwnKqyLgIn2Gj0+Fq1qVVaiqv3EhVaBHUGVIiDaehAEEaFx3FFBUqwsgm2an2bsEkK79BlhOwsBMZBhRYo6eWwS95DXg3IAghgI52VV9MlQARiZIq0vAoopuPLilLUaivgyZPKo8sSZY+qWMi0gQKt+z8UDUDsTdkTLkxYQAwNqwWaMQWJxnWcZVYkJQa2089W4EiVJXkUM7KSoBUEHpMCRLwirVFGKlcB6zCGYQQ7ICAiubpuV2tgHlaRiNW+ied/UX0LVV//APPTJTJKG4kABDPNJIBZsZICk7SdcpXFv2bKJAO3KQRcsYWTP5DGNtez+GcC9J0NSslVkApcnMx5aYK1JyWDm8FpjlmYzW/UH0QOIq1vSKjXFag7crOWQQGP2gQsD8jWtZx5t4J4Q3EVFtpF6ZIDMpYAmJCywIBIBAmcn417L4ZwVIUhTFNiqUwIYgbBlhYMgDzG3aeY531WfSvgL0FSl5YLqHI8wC8MM28pg0yGLYJyEE4EXnhz0jTZzY3KSy4I5FDEFkB+cXYgxjVaZEKycTTQsRfurIAIcxEAgSqiC2AMYMkxp3huMDQbVui0MDgAS0yDBz1EmfzOhuSoDIVKnMkkKCM8xi7NwMz7e2hcTXV2Wm7gRsyuBdfIgfeG0mIOeuRrBa42oKhfy2F6pawQqxuwBF0wykgyynF3yaTheJo0Q4V04isqoeIZDBLbi0Mp5yajkQNsGCdXQqNWLDzLYXlamASZwCIeAshAJggg5A15d9YeJKFanTpJfVqGrUbd1vuUAsQLybmPLcF5gDEa1INKfVP1EnEPaLgqq0FVglvu3TOBBkgKctsMaouE4m00yYIVcQw2uMxd6THSCczE6Sd4blMQTzTBPQYwNjHvqBycknBMfn07DcmQI7HW8GrTguLADF1uLACJgHGCQIwsSN8zMYhsu48trhbWpmAhgm0lSjyPxKDkR9oOg1z7VJMxjJME/Jiev8/bU1qs2BJ98kgAziM9cx3OrFKt+J4ySn2ivyyQhLWDGGmMiJI9vjROD4/ZiAebIAgwY2hcXE46+oYnQOGkUrGiwvbaFVqgOOZSRAUwQNzIPyG+FpOLDPpBhmMAdCM7xOwiM6xkxvaM9KmoNwvCMIAYAESxktEHIjece2K/jGuBO1kYjJnsQBbkTmP11ZcPWdVIpsFViXYBTMr0jIHfON86reKqqPMZqhJBtC2gBxgFp2UgQwHTRw1rnnQpZ/QP6f8A9a3oPnJ+Jv8AeP8ALWa25ujp8W4ZStNVQrfCkW4xefSGqYUAnswHWVuOpmuPMwvq8toYgiZLDYrbJIxAyYMjQOBSpKAFZpi6HlRIBlbdwApGe5EzqwHFK4p2koAJKZBdiAYxuqmCxH8NQD4SlVRqtJGsBUupILRjADGQZIJ7nG+kvDqy8wcuxZxAblsMEsWOwBDEdIAkRjR6jW1Wt5XAJyCZm4NMcqqoYkgzPKBsIR/aWcKrMoUBjdktzQWmAs/HbG26BFUI2GAptmHDBFgBRMZcmAYBg46xo3CIx8xwAjMoOCbVOQrQdxjA6bHMnQOK4vzJCKOVZZgLbhyQAMERgiMyRvEmPh7gVZCOXtgi3YR0tliDOcZ/TUjNCplvMRFIEkkQOTdVCk3SWQzvDTnrccJ9RGkgRINNQXVHZQVYElgcE3HK56SZzIqeLosoV7bQQMKhDYADQomCQD1+6DsZ0nS44svlobsW8gtLRMML+4uOO+dwdBeneG+N0q6AimtVUMsFIFocq7O6kLTP+ctfeFt3YE9L4n4jQpGlRRQ7WFvKpvFqqAkEIDB5gqgwpIAmYnxrh63lq4QlF8y0m+2wAG6XnYrIxG8Ruddr9KfUzuVUuX4labryKgLFiCCWaAIIkiDMRkyGMOu5NemtXaXZWsQDMC5oEE3A+sse6zmAVOKpsHDBDVqQ2VlPMEiCJYgCGYQWWAXM5gr0OK82g9UzUIDkiD5oNrq9IwqkDFNSYXAIkkTqypugejUcQQW8sEWwpMrCtlSRYCD1kgQDoJYUlWioolmqijagCCy9J9ZpBRcCLScD4xG1NtLzGWmrimVEtetO4SYvIJW6JSQCEUxgDTVehKlaV7OZNqgKHMi6LhAGBvuJJmdB4XiS5V7bSSyf4u2IZlkXGQCIPLiY2jQkER+HuZqgYeX9oEJuBJABVjLIoBbPYTOJ1Dw/gLeFplVVDdNt1wAZmMEkNBJbmIBJE99ToVazvT8qoUdCfOpFYDqIT1MJEE4aJMEe4nXosbrajB/MBImTFxBUTgCAV/eR1FqErMFTzq60ktJ81iYDAlguYJAAb3ztjSLVXllMU8EtUUHJJ5ShZTbBiAskwJ3Ep8TV4l+Lak9BmpU7UDNUKXnDwACwqAIyljKzaRGYKvi3i1fgqI86pTqMVcEiOYEiLhMSVE4kjoYHNIL6y8eajRFAs4qFV8pLhcZLU/tWG5Wyfu56mTHlNSqtSXJAcEtc5BLTGM75yTk5bvkPHcY9eozEzJJI6LMxsSNv3++gXMikbSATtIGdicjfb310jFEq8SxHllgUJuyLZJycnHfbt7YDRZSIYxEEBVnpuY7Rse899CURuBkdR3ESMe8/I1OoSSe/6ST1j3ifzGtBtrgCrYiJ69+swd++mOEcoysjgGYF0YIgGbpt3HMY2OwGlFpzAELHUmAJ7n4AiB+WdNUaOFBCrJtFxj2k9MzvsI76Gl3X8OakFY1qVVngnyqnmKmf86VBUkk4ALdZ3ElNFAJWmVDxYCbwMG4yQJM9/TPXVZRrD1NbzzOQWABBMjAzIIneD31Z0OJrtUUqxLqC1qAGLRnliLoiQRO/587rpMxF6wWwFwFgMFAJGQFkgkTIJaVx7QdVVULtLbFwAY8skwPkYBOJIHsCXKzs0yrXvB2IJDSJWABkwIgzJjbUKiCYdhUCwoKsMAYB/qhhuZjHSdI7if8Ay7wv+nf/ALptZqtu4jvT/WnrNc/e/u/H/G/d+R+kqvmAShWQQ0BSCCWgks7k7k7jrgatEpiORuaosXkSFAkjEi0CNon321Qng2k3EsFEgrzAiWJIn7oMyREGT2l/g+KrNUBFRQOYqVS4MQAWCoo63Zk9PkHvY4QIEFvLeAygKKi1CPb7245sjaQekxrzDUZ2w81BggtJAbEYBXAHT5Ezp8cJ5gucpTdGhioiQwgCSZg3HfbPXOq2rcoDIbUQDLFRNvLKrkzkgTj+Oj6E99X+LpxjJUWh5MUkQxhWYXX5JgwZCkCbQZ6QLw3xFxVl4VoFNp5CI5Rc22QZ6+k6Z4Ckjh2FJ6ix6SwuzapBYjOBcPY950oOGpEgUxUUlkkhvQpIB59lJbcz06zrMkkyHdup8V4hLhHe+nj7RAQFuLDkUCIIEQZiDneVq3H1KlQHmYQYhCGCyCZNMZkCMbT+kq3ChUJQqxCgTAAIJYAqRAYwI67mNjrVZKlNA7gorRLBR6WAyDMgiOo6nfq6AuEpLl2uXIuICsCWJthugMjAkZJxOCeHVKihWRUm21MbTknBzk7dJHxpivVp1ZFNHuKwyZASCpFs/eJXAEbCeg1DiqQUCFtRlIqLddZNrNuRkmcT027ydJ9PfWdUG3iXWFgBpaRkkklZ6cpMTBMdZ7vjfEjTpipczLINoYEvT5VZqdu/MygLk9MZ15VS8HpBZPF04UEsCrYxgRCz6t+uPnV59M+D8SFatTny2vQrUeLzgQAMISQSS2BOzDWLz4+rflr1DhnpM9SiCz21QLd7RAZYOIEtuPbInQqnBJVu8yVVTHJaD64FzRJEUwhgwbXmYBFZ4d4l9uyGpSpgMtQo/LcGUrtNsg0xa4kW2rAPMSrx3mPRqKy2UyxZhSfmTnSACLP9G0gyQwjDA6elBkIwKMwZmkIbXaYJ9ZCgzgFhPVm6SAxwXE+axA5SV9LAkiHZIYqeVioDG6SCdpBGq7hOK4gBGem6GFVlpUxDkyFKtbCKPREiCxMCJ03w4CBLgwiFYFiCGuxzHnY3Mgu6ZJJ1lI8eFpiS9iAlS3mGWYhxBVTkSQQBBzjC68v/AMIHGUn8tFqU+SmCBSBCZJtULMAwZLLaCGmMTruPqPj6XC0GKrbUdOSoWJJWKkAzIqOXuZv60yIBHiwMvMgnECSfuicnrgk+4jW+M6ihkhYzcMTmDHQZ2jHTQ6xWeWRjY7+8/v8Ay+dFrpBlcg7R7Y65kEaWc4P5kGMnpudxv+/W2WTMb4Hee5x7Z1IHfEjqJ2z7RJzrNlBOQ2RaRIIxBPTfbr860tRRvttA9vf7v5akxkgzMYJm3c7QO+RkjRKdX2MgbEAyYIIiNiI31pnU4iZOQMHM4UexgTGhIwGCD8fpvnfb9+pHKT2sBkcsZEzMjAPz+4HT1KuQeUgCbb5IjO912J2k4j9dVaAHuQQCQs/J3MEgwY/hvowqlQAAoABIBM4ZonOZ7HBwO2ixrT68WAQbWc2ny7sWYEEQZaAWO4Aj9B8Vx9PyuS/zCACXVTcsQCDIbsYK7Hc6XaqbJj0/eLSSCbfswRtJIMTONJ1KsiCZ2BkSVzPJ7Z/edHl0zlnY55Sf6Ot/ur/PWtIeb/2r/wC6f+bWa0xrrvCuDUEkPcQMyGIqDNxUHljoMHME+8fE+EpUaiMLVsk2lmNxBIhAuQDjbv7aLw7oWCFVZ1BLNMsp5Zw0kkkgRkb/ABpniKlwsNO9DTlWyTykTuZ9JBHuCJ2gJKpUCEXKb7QI3tdzIGcLvt0CgyxOFvEkLWmCYi43XeaS0DEjAOJgE3HA30TgwrktdYk3cwi0TGxlSTLkT6T1xB3xPDm+pDgimFRTfkoRmcwV+zMjc24Ow1Jvw1yoYEAKc4UwrEx7lTBXHSOkE6PxfD01EIoYiHB6TPqLmAUUACD26RoAtSpF0DzdoN2MGIiQenX0mTtqNWbDNNkZzJA2Pyfw9STkyV0d0RTxG6nWvBYuJhuUmQcqIJgAZ7cu++jcT5rBEqMCqkSqwWOBDGDnfrGfjRaHFwxV2Q7pcsmCMHs5EC0R3MmcmFUGorEI5HIlxjmtIJkLHToJOB21JrgKK+ax/wAXPoWRJg2m2TkyJPydxqH7F9pYWAG2FJLXEkE5hSAIidxtnQ6yU2vZAmUtBJyrXA4yJJBJn2OM6lxAUgVFFVBsrxM49IB3AOOnfpqTPEGXFjtAJDCGtBW4n2n9Y/jB2qCozFqiOQCc5MCcW2jcFoH85B5nKzTMH7ohQxB5RMwZHq2gDvotNluFQshU3GwibSIEtAEzvHY6sWn/AAfjuLHEJ5Bd6pgEM110LJvVicDe49u+vRPD+PYV6pqebSYU1upSIKKKqllZiFpc7BwxIMBgAZJNJ/gn+lTVY8VVBShTMIAeaoxAwIGFCxJGTI99ejeKNTaFNFLZnCm5SeoIzO3vgaMvpHTjwvLsouFoVqdZalZlEW07WYTdHmDylXDOQxNzQRacHReP8TanSpVa7QecVAGkrliTgQYsK7+onONBoeI28Q1GoA7U1VzWamrMdrWdyLQxCwDAA8vrtprxriLnTzZzK+WojBBcmoZhfun1hWtK5mNYZeX/AFX4tWrVC1QW02LMobIOLDDCZi3Cg4AG865eoBiDMgA4ItO5/wDffXafX3AMtOgyj7NUE/hdpIa0XMbQCq77LtriZyWG0wcGBuMsM9sD26a6xhOrVuOZBzzGZJmcsdj76HRpyCRaCFnmIF2YxduYb0jMCRtqS1jbuDGwPQsG2BmDOTHXUCMkGAQebHp2AyJJE5jsPfSkFEidsie5/KZ/PsDqQE8txKwzRttJBg46fn30Th64CssKAw3Zf3g7495/s0B0EZO3SY/S7eNvy1JJ2+6CSsznaTmcb4B/PU04N2AFuWxbic5AG39/fUfOMgy92ScbEfoIOJGoqbcYyAZyduxGcnH79SNU0OByhSpD2nP+1jlIJ2/lgVJGUj0E4yQDbmLvy/lqKkBW5biwXfcZEx32P6jWUSFEMN8T1Xpj2+SM/ukx6RwoNwmFIBBIjcTG4G22ffIqltt2JJ6ZjfBz1kflOiKREYOYIkzM9CR1+MfOggrBBJB+6M4EmRPT9D+ulJ3J3X9G/nrND5fxD9P+ms1YddBw1M0SHdCqjITPM1oWACTJIkgR6jGm142moZ2U4usBGBcxkq/3o3juMTmFaSNd5d9hBJAYNFN1hQCxw1xBPXfUeIpuXwxqMIghQReOfBZcLFrQN72OTuIarxHlUUpowZVqhnMBmJMMsSepBkdBO05jwlJbqhqIZKs9z5KjBu5JIkmRkQQ2oTehaVCl7mzDBgoAIgzkkbRkgRvobVKiIbSLZi1zDgFiwGIMEjJGoJjFUXl2dhmSckwMhpsZVwIzIOQDq4oeayMWOIIBNoCzOGJF2Qpz0g52mr4fgKgVbWy+1mWUkhgt0coySYPQjJ3sxXcK5NNRCi9VkxKnYYUHEjrgzGimKrw7g3anPlhlIJxbJMyJIlif6Px76YcLSa6gLmIxTY5SYUFc4HMcHeBqVDjXWatNwzcsMzKAwYgQQsBWxEbjHXSfinFXnmQ02EwRMb5UgmDkEdsT1wYgaNZSwFQnyzaSFXOGxEHJlbdup7zqdTh0U3oSoByGMLTEbGZJJMiND9Mnk/EREDM74xF3cAWjWxUAUG0y8qXMxAkMYHLJHQe3zpQNJlKKGQAi61iIkHmIMdZIUHYARG+j0KRFS1EV2JtUspAcsAogSM3H5EjbUKDvTWGVbawkYEcjMgJjYypEfB7zefQ1FT4hwiwBLEt/sh3G8QZVB+WoydXslGrw/h3CUadSoqKq2LJyx6xdk5n4AExGud4n6+4Nmz5iifUy8vbdSYGtfU1e/irlIhaZpqwiFlvtMHDMWUKQdrT3xReNs5o1ERimOW1QcY6NiYkY769HHw/d19b2f2DxOfDzy/bd+8+4/wBR1EaqmRDJg3AHFyi04nlaY2JtnfTHjxUcO6qH8wqGWk7pIYWw6wbQBjnMgFqeMgHkfC+ML0OBmwxfTJqHlEMpAJG11qjvzdOnVcNxbVEsBQEIRcUDWyadsBsiZIEAkXwQLRPks6vmc773RzH1rcr0KLVpBXzGlGQUyd8MoBY+WTdi4gmN9ccWIkB8bRODggGBiYI6bjeddH9fMoqrURLbwGVoKLmINNG5goFoyIFpiZIHKA5xEN0IuIzkmRk9ewnW451pgd2u7mR7DOd+vXpvoppwN5Ebg4BiTkbGBsNRQtItFxnAAuOIjG5/TWQxk9cnPt27n20hOm0FYYALtgmJ3gRzdo1AqBkZgbgzJB7Rj8+n6aNRBEwQuxMtA9smMZ0MU2Jhcdj6QN89swP11ISoqwxMTIUbm6ck+oicwQRGNE4pUDK1zOABehEMI6HbPsNsdNAoSTMKQonKzgHMxk+omSc7dtCfMncswOTlu8bwJ66kMK0B/cwNpHt+Yx2ke2hBpPpnGYMTIJyYnt7SPfUVkyQBgZiTA2nIx7HpOt1R1tAEBTzYPWRnr/P40puAxEKx9vYDMT1kfGtUxHQ5wAARcCDJmMjb+zUqTEQSQhMEHIiRv/VxB3APSDqABB9UMD0kT0MTtqSF7f0f9wazWv8Aa/v+us1J2viHgzK7KlQ+WwUw0sjMyvIJOBAUdZmOYYOq/iUeqLqgWnTNxAp5XAVcBdsdZ76lwlesjBQwBVVIpwQELRCi5gOYAyScT3iZ1FRVdla12BYqqm1CSLUbBG3eNziNCJ1lqAsCQCFYEGAIxhCP1zkZ99ZQislSftHhbGZoKgMoOCIyJ6/i3nTHF1WeVtDyMvDEiLhAEC2M4A6Gd9Cq8PVah5qhzSB8sutNgp6Lc2FmTHyROd5D8KbKgkimgLorsFumUnrggn4iPy3R4cLVVfM8wBjncbTODOAHBO3TO+q00pDhaZF6rmDIyJ5jAIaR0G6jpk1HhboUgAxCiVl8kEA/eEHr3nYDViG/b1RxafNQqATFpuECQIxC9fc6U4ziFbZZeSXPRoAJYY+DgDedNN4dUELCyAYIEqYjfoWwZMCIEkzhHieIZ3NR1vNxVoBUAxAAIIMd9p2nRCtCgVSxtzBCjKdpYdgc3T2OdVTUlUDnkkAqs5IMyDvGwOT26nWqrBgvMTao6ZJwMycAARP7ttFpVxYadlsgk3Fpj7uAO4G2/wCWrEmtNgRTe5Msq3jCtOQVAjf46nV5/g+4lU8Q4YPlfMIxsblYQehGT39Q1z6qTba02i4HPq9MKNyc9MZEe919BOh8R4IAMZqp97AaM+1sTjfbVjXG9Y9P+pvCE4d3WjUGSWtJJKM2YjEqYkwZEidxPGV1qXuXYETCqVGCRIE5u27Y10PiacRW4pqFFAXlq1dnaEpGqzNSUkhiHFPJVR96MQSavi/ovjKj+b+10KgUlhTCE43IgiScb7jXpvOXhJ6v0Hs/8U8DwfC4zlbb9P8Afp+VZxieW1B7TXNMPUJqVQiqcbuIgLtsJxJA0rQr+Wgam5qE+XZ9nBzMBjUlTafLQzJheuJL45wp4XyqTEBqVTiVUzMB4Icd4SrfkjfUfAq7jzHoqquKa+XUgtzQaaqm4vKqguNoJUjEiPJbt18T2nxJ4niXlOyq+u+Nar5FR2qFrXVhUU8pGQFLgFsOJxAxHXXMUXiWIBiBB9wRt/b3/d031s7E0UwAS9QUwv8ApCuxxcSqiZAi3BySect5pw1wjmjB/iIAHQdRrUcEqFUggiSwgg9oEwMY/holN2LSDLOxBnuxME/M79/jUKhBG6g5zsD1zMkHfqB+usZbobEGYURykbSP0z879UJ0GhwCocekiSLskQCIJ/IddQcHIMrn/dIMQbdvVv8AOmriymbFEGCSVAZvvCMiZiMiJ0u3DxBuVj26zMADOen8tSDpLMgAn+r1/EDiZj521lVrgMA+ygz2yNs4iN47k6xgQZNwjCnAKnfoB74GpUcsY9USOY4IjbOT8nppQJzzQsCAYEHHU532zt+mi0hcCAECgXXEGfz7nMflocG8BiO0mSP3dJ7d9ZRMuuy5xO04MSZx/PUmwBaJ9oY+wJYH84j57aEXnm3OJncmZn32E/nrbNncT23GDt7ddt/z1tgIz96J5YCdQQN4jtuCNSM/tJ/DR/QazQvNp/g/8Z/lrNWhdcVxKx5Zc7i85ey1iwhpBaNs9GnUuD8SsogDnaQShnCpJyIxG+SdvnSYQFHYiSAhUqQPuhIYbkwOnUyd8W3hHDXobZDBiWmfVkAtMkTMcvxJjUSpvN7hyKzMVqUiYMGCQDMgY6dJON9WvFeP8SOFThlqr+z5TYB3vDOVkyPLUiJHaJOkkFIVFh2NQOiqVUQ2BksCcm4kyZ/WNZ4pWUuEDBqe++xEH152WMd476zZL3MthPhGVKi2G6Ikv05ea1WhRBjG8xnU6td2rC5fKqBSy4wMECSNxOJ2/gW+IFKk9lquCjAgmAC9uSFEqvSY6iNtJ8RWdyoQB1pKWNygX4EkgT0BG5y356Uc/bGqUkGC4BkpBm6DzFfSYBwIH7oV40XwbZXGSCLQMtCxJAC5zJ6TOh+HBSY+0ItAABgycSSMQCxnbEfAPxhHlUg0NC3NvnMMLoyAD0OIHtoqIwvmCmsVFDiwjsSW23OSZEzgflgRRBBaQsHciexmIHqAj50JQpPpVh6QSSDmJiJMZHfaPlkMQAYWHDKQVwQNiFIAjGBvkDSiyAqrLaBJBBjmG4tUkzGf0666j/BtTep4hQWnTUikwqVKhX0BAQYbcSYEdz0GubIGDkm2X5YAUDYXGSfYe+voH6F+m14DhQCPtqvPVJ3k7KfZAY+bj11Zotxb1qiIHZUCs5JLBTzNAEk9dgJ7AdtcPxHEVi1xMVaY6nffKt1X2Jj410PjfiNRTMi3tGR/PVB4gS6EmcZlZnsRAyZEjqZg769HHj0efly6uH+s/EC70kk4ZlBiSoBU7EZIAC5EYzEHSfhNdK7waipUYBGd0Vw3KqqFsYso3AdQSuIjmGo+JcS9XiUSmlNitMwjzG84tIiIGSRHfGnOCqJSAPDooqU1g0xkNMFnZgYmyVBMEkhYyA3lvSvVuyEfrrijVYVQWSGsVHabFRQGAwAOecdJHsByRcmJnaJnfvmNjvnbXQfUNF0pUR5HkoAKiqJIIqZU3NMghI3GVMqMTzyxhhII3OMn2/v00wUYU8qAblO8GMwcT0Ox99S4ZrojlZYMiR7dJE4nQmBwxBImTnGRI6Y1GkRm4kRBGNwTkdgMk++lD8HVGchT0NwBBgjecjf329zpjgRL/hkDI+6IE7jrEaWoUpDZAgSA2PYCDMkj+zeBrKasAKluAbSC0E/MmR/0B1AXiKe4umcAkRdmPygDppboQYEdDjJnHxgGdMVCsHPMdxn+AONzkztpRiLTkjMjt26df5fpEatv2LL7R0PtHf5nfWVYkKqAkSJ6NM5PYiTH5HpobUxI5gcTiT12zgsBGMaZUUrCDJIM4kbyMgmAcZxpAHlCwkMJBACEcw32PUaEUx6WnYHoWHQ/l205woViFi8gny0M5Jj5A7x3OlYzOIm4qAREmbQe/Y6Ea89f9FT/AEqazQP2pvx/+M6zSnQeJeFEkpSAMgYOM9ljckLJG+enVehxzK6tTNsElpElUFqZnfqbR3GrqrXRAylrSpjJhTsSSVBKkmRB6L21V+J1CoRcKCblcyWAwsgqcrBxgdepjQVpT8OpASmQCWWVk5X+iQWUFSMyf36r+DoVKdymmWWyLgJ8wAWkS0MZnYHpjRjSUqCFkqRaxkFrua+1SMD5GLthotWt5aGyOVg7Q1xUncbkNmebIz7aEruIVqZZbSguZSXa4kkCFJGcKNzjbbSvhvHvTMpiYmFERPMTiYjE43jpqz8QUPKFAxm8MrLkEEC5SNxH576q0anKhgW5LDy+mD92DmGO+M/prSWa8KFW8ejMQQIwXGT15p7HGOmgvWRhbcCwyGIMMSCs5JEDHxBjGk2rAGSJBjrgbjoRmCcfHxqGRIbMHGIE4kc43AIG3WdCb8qNhKBsqx9JJjdIO0c2Nz30XiuJIDiTzCIWLYXacTE3R7fGhu4UsSGQuAAMEldgCBGZBOR2+Tuij1Xp01VmYsAtMZJuMAZwMmO3v11YnUfQ/gw4vjaU0yRTYNXM4hQGksDkk2pb7+x17Z4pxkTqq+kfp9eA4bygQajG6q/Qsei9kWYA+TuToXjPFQpM/wBxrrx4uXPkp/EOJNQx2Okq3EWxTUwHkd4xkiNv37jWCpMnfO/f+86ra5JqU4tMEk3NasDJlvuj31vlcjlJtKp4AXLpXtpkuA/2nMYAfy4HI4dWuDlgJWD20PhOIZVqMiN5prtQp1CzU1RFuZQxGGLWmWmJaPYdHwPifDUjSQGmTUJDUzStuLX1jKSAOZrRuAMEzpTh6n7Opq8OjIpJqGijraOVkkJaSto5GB2ensSwjxa9mOI+sKgCKEMpUqXlVZrFbrdI/wAZLNlYAx1knj/iQPk7Zx/H9+vcON+hzx6A16ljKQzlUCszWgS0jlhSMHJ5fTtrhPqz/BpW4VDVo1BWprlscyjuQPUP361OU7LyWuNvA6bk46bRvPyP11M02AZtoIxIMZA+T/DbSyVMb4mffbeP+usHTp8D9CMe2tsHWAAuW60zaxAyRA6fnn40Ko125JJ36knOR0/hgnWm985yD1JJnbB23HtvrYgZGehB6neVjMb76kyowkkgBh922BjGYP751qq/uIknlx1j37ayg0ZtRs+lskzj/r+Wskk3Ru3XqcYyDIGMZOpN33nmWSTJO042+MHW6aMT3zLfrGfz1tiQxwCd8bYmYHSYONYgUgC2MSSAD069Yn92lGOKowsqCsFpuImOxM7wT+ugAsAUAA5pKgSQBB/Qa0pUiGgQogDM5/L89a4esabSpBMFcdtjI79umNSRv/pr+ms0Pyx+L+/6azUnd8DSvYLTq2AU2ghT6lIJJkQBzzmScnGqziOAdCrBwZgSTvHMLt4UwIkbAfAY4Z2UOKixTsWAC5DHAkHNpNsFT8dtKUKpaAy+WAWvKiLCSfUYBAhoiY22gaCysqk1GAdaWAlpJ9IAKz6siRI6Y9tA4it5jypNvUArnBAaJA/I+076EeJ9FoA7EdYuMxEQfed9DpLHKyxzDNu898z0BHbfEaQZRF8tjacggFWzsCZUnOBBiZO0Y0BoVrhDbESMersGmNoGfy07UqAOqHamp++YhswOu8e+O2kxDFV2XeRuLQMXdcTjG43gaklxNRnP2hAKsJU4BKqDO+cY3yY/IJqA3Egk9DBkHPaMsc+xG2oUwtxUwROTvdvtnBz/AH6mq8VU3uUc3MoGZH4hGQIj51IVaziwhwkE24ywJJB5tx6h7SfYa9P/AMEvgwYNx9RVEXU6UfiJ+0ee/wB0duYa8oosGJkAsRCzMSW9uhzmcZ19HeD8B+zUaHDghmpoBIwD+J8YyST+enjByvQ1XZoyAB7mNct47TlTEknt/wBRrrCgPMc6S8Q9JiR+musrlZrz9a42E46aFwjozOlSy1qNUQ5IGU2lcgmI/vBZ8coAyww0YIx7Z1W+AUmqVrFW5hTMzsksoZiCQCAs4JAOjxOw4T3osG8LpqaVxWnUp0vKqPw5BUXU2DVS2cJuDIgCIklRbcHwa8oXnrQipUqiQxUCoarxELTa+oVP3nQAgvqjpcTUr0YarzDymuPPi1Qp9V/PVamGtgqqqSVJBF34l4ovA8EjNTPmtT5KYdixZudhc2bQxuLE5hRBIA155NezjNq2qJCLRSowQA8zeqqSSWdyNyzEsY6k6HRFg3FvUdDMfz3xry2p9Ucdy1UqioCeanZhD+CPVHYgzrsPpz6mXi6DECHUgVFmYmYKnqGII77g7Se04cez2ycZJwsze31+srx7x7hhS4mtSxCVXAHtcYH6aW8wk9MmTAEmPnVv9bieP4hhgeZ0/qqdU1E809ekZk75zrlOz51TJGY2+R89N9jke3fW6dQqQ0EHO3bbMe+tIZE/e7RMz36D41pWxht9xHY4z7nMaQkkTJH6ESPjp0OP36JWMna4Ek+53GR36/poYqR90HGxE/3+ffWBM4kYnmxOM7fnpTYUmWMmCJ79P5aYNMlktUAjGSDkbk47nrpYJsfeBt1BP563wlIu6rygMwW5iABJAlixCgDuTGgr76Y4GjX4g0uIaoikPaUjJAJYXdF7AAzjI6qfUNGjTrWcNUFSmsROcmScwFPbS/i3h9Xh61ShUEVEMMFa4cw6HYgqw/Uab8L8IWpTaq1VQFBsUnciD1HpOcbyR03zl83m3p8mtnlzOvzI/tx/GP0XWaS/aKnY/wC7/wBNb1rWXfeGf5If6z/+rVB90f6yj/wjW9ZqiK+MdP6rf+Zp6h/lf9+y6zWa0C/1LuPjQW2/2j/AazWaPQgv0+P7dP8AiHqo/wCpP/C2t6zSy34f/lnC/NP+J19Jv/jq/wDVT+L6zWa1GeTB6v10lxmw1ms1plxPje7fGuPrf4vi/wDUp/5qazWaufYeH8TfB/5BU/8Atj//ALT6e+tP/qy/Kf8AE2s1mufDu9/s/wDN4/vPypV/zv8ArD/E6Z/wZf4zjPlP41NZrNa4/E+z/Ef6P+TkfrH/AC2v/rD/AAGq3hd1/rD+3W9ZrlOz89WH1n5/t0zT9R+V/wDRrNZrQL1v7f7TonEer8//AFNrNZqRf739/fTPF/4gf6w/8Ot6zQVx9b/5d/sUv4DVCPWf6j/8L6zWazx+Frl8TWs1ms1ph//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1" name="標題 1"/>
          <p:cNvSpPr txBox="1">
            <a:spLocks/>
          </p:cNvSpPr>
          <p:nvPr/>
        </p:nvSpPr>
        <p:spPr>
          <a:xfrm>
            <a:off x="5533786" y="3577062"/>
            <a:ext cx="1304844" cy="2165511"/>
          </a:xfrm>
          <a:prstGeom prst="rect">
            <a:avLst/>
          </a:prstGeom>
          <a:ln w="57150">
            <a:solidFill>
              <a:srgbClr val="FFC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zh-TW" altLang="en-US" sz="8000" dirty="0">
                <a:solidFill>
                  <a:srgbClr val="FF0000"/>
                </a:solidFill>
                <a:latin typeface="標楷體" panose="03000509000000000000" pitchFamily="65" charset="-120"/>
                <a:ea typeface="標楷體" panose="03000509000000000000" pitchFamily="65" charset="-120"/>
              </a:rPr>
              <a:t>逃生</a:t>
            </a:r>
          </a:p>
        </p:txBody>
      </p:sp>
      <p:sp>
        <p:nvSpPr>
          <p:cNvPr id="12" name="標題 1"/>
          <p:cNvSpPr txBox="1">
            <a:spLocks/>
          </p:cNvSpPr>
          <p:nvPr/>
        </p:nvSpPr>
        <p:spPr>
          <a:xfrm>
            <a:off x="4254136" y="717113"/>
            <a:ext cx="1384468" cy="2238041"/>
          </a:xfrm>
          <a:prstGeom prst="rect">
            <a:avLst/>
          </a:prstGeom>
          <a:ln w="57150">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zh-TW" altLang="en-US" sz="8000" dirty="0">
                <a:solidFill>
                  <a:schemeClr val="bg1">
                    <a:lumMod val="85000"/>
                  </a:schemeClr>
                </a:solidFill>
                <a:latin typeface="標楷體" panose="03000509000000000000" pitchFamily="65" charset="-120"/>
                <a:ea typeface="標楷體" panose="03000509000000000000" pitchFamily="65" charset="-120"/>
              </a:rPr>
              <a:t>避難</a:t>
            </a:r>
          </a:p>
        </p:txBody>
      </p:sp>
      <p:sp>
        <p:nvSpPr>
          <p:cNvPr id="7" name="標題 1"/>
          <p:cNvSpPr txBox="1">
            <a:spLocks/>
          </p:cNvSpPr>
          <p:nvPr/>
        </p:nvSpPr>
        <p:spPr>
          <a:xfrm>
            <a:off x="5796218" y="510571"/>
            <a:ext cx="255833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zh-TW" altLang="en-US" dirty="0" smtClean="0">
                <a:solidFill>
                  <a:schemeClr val="bg1">
                    <a:lumMod val="85000"/>
                  </a:schemeClr>
                </a:solidFill>
                <a:latin typeface="標楷體" panose="03000509000000000000" pitchFamily="65" charset="-120"/>
                <a:ea typeface="標楷體" panose="03000509000000000000" pitchFamily="65" charset="-120"/>
              </a:rPr>
              <a:t>能躲</a:t>
            </a:r>
            <a:endParaRPr lang="zh-TW" altLang="en-US" dirty="0">
              <a:solidFill>
                <a:schemeClr val="bg1">
                  <a:lumMod val="85000"/>
                </a:schemeClr>
              </a:solidFill>
              <a:latin typeface="標楷體" panose="03000509000000000000" pitchFamily="65" charset="-120"/>
              <a:ea typeface="標楷體" panose="03000509000000000000" pitchFamily="65" charset="-120"/>
            </a:endParaRPr>
          </a:p>
        </p:txBody>
      </p:sp>
      <p:sp>
        <p:nvSpPr>
          <p:cNvPr id="8" name="標題 1"/>
          <p:cNvSpPr txBox="1">
            <a:spLocks/>
          </p:cNvSpPr>
          <p:nvPr/>
        </p:nvSpPr>
        <p:spPr>
          <a:xfrm>
            <a:off x="5729027" y="1683963"/>
            <a:ext cx="311726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zh-TW" altLang="en-US" dirty="0" smtClean="0">
                <a:solidFill>
                  <a:schemeClr val="bg1">
                    <a:lumMod val="85000"/>
                  </a:schemeClr>
                </a:solidFill>
                <a:latin typeface="標楷體" panose="03000509000000000000" pitchFamily="65" charset="-120"/>
                <a:ea typeface="標楷體" panose="03000509000000000000" pitchFamily="65" charset="-120"/>
              </a:rPr>
              <a:t>不能躲</a:t>
            </a:r>
            <a:endParaRPr lang="zh-TW" altLang="en-US" dirty="0">
              <a:solidFill>
                <a:schemeClr val="bg1">
                  <a:lumMod val="85000"/>
                </a:schemeClr>
              </a:solidFill>
              <a:latin typeface="標楷體" panose="03000509000000000000" pitchFamily="65" charset="-120"/>
              <a:ea typeface="標楷體" panose="03000509000000000000" pitchFamily="65" charset="-120"/>
            </a:endParaRPr>
          </a:p>
        </p:txBody>
      </p:sp>
      <p:sp>
        <p:nvSpPr>
          <p:cNvPr id="9" name="標題 1"/>
          <p:cNvSpPr txBox="1">
            <a:spLocks/>
          </p:cNvSpPr>
          <p:nvPr/>
        </p:nvSpPr>
        <p:spPr>
          <a:xfrm>
            <a:off x="6838630" y="4139920"/>
            <a:ext cx="341212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zh-TW" altLang="en-US" sz="8000" dirty="0" smtClean="0">
                <a:solidFill>
                  <a:srgbClr val="FF0000"/>
                </a:solidFill>
                <a:latin typeface="標楷體" panose="03000509000000000000" pitchFamily="65" charset="-120"/>
                <a:ea typeface="標楷體" panose="03000509000000000000" pitchFamily="65" charset="-120"/>
              </a:rPr>
              <a:t>向下逃</a:t>
            </a:r>
            <a:endParaRPr lang="zh-TW" altLang="en-US" sz="8000" dirty="0">
              <a:solidFill>
                <a:srgbClr val="FF0000"/>
              </a:solidFill>
              <a:latin typeface="標楷體" panose="03000509000000000000" pitchFamily="65" charset="-120"/>
              <a:ea typeface="標楷體" panose="03000509000000000000" pitchFamily="65" charset="-120"/>
            </a:endParaRPr>
          </a:p>
        </p:txBody>
      </p:sp>
      <p:grpSp>
        <p:nvGrpSpPr>
          <p:cNvPr id="27" name="群組 26"/>
          <p:cNvGrpSpPr/>
          <p:nvPr/>
        </p:nvGrpSpPr>
        <p:grpSpPr>
          <a:xfrm>
            <a:off x="937610" y="680699"/>
            <a:ext cx="2652472" cy="5148660"/>
            <a:chOff x="937610" y="680699"/>
            <a:chExt cx="2652472" cy="5148660"/>
          </a:xfrm>
        </p:grpSpPr>
        <p:sp>
          <p:nvSpPr>
            <p:cNvPr id="24" name="書卷 (垂直) 23"/>
            <p:cNvSpPr/>
            <p:nvPr/>
          </p:nvSpPr>
          <p:spPr>
            <a:xfrm>
              <a:off x="937610" y="680699"/>
              <a:ext cx="2652472" cy="5148660"/>
            </a:xfrm>
            <a:prstGeom prst="verticalScroll">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2" name="群組 21"/>
            <p:cNvGrpSpPr/>
            <p:nvPr/>
          </p:nvGrpSpPr>
          <p:grpSpPr>
            <a:xfrm>
              <a:off x="1737662" y="1044381"/>
              <a:ext cx="854452" cy="4421102"/>
              <a:chOff x="1208383" y="758278"/>
              <a:chExt cx="1199747" cy="4421102"/>
            </a:xfrm>
          </p:grpSpPr>
          <p:sp>
            <p:nvSpPr>
              <p:cNvPr id="13" name="文字方塊 12"/>
              <p:cNvSpPr txBox="1"/>
              <p:nvPr/>
            </p:nvSpPr>
            <p:spPr>
              <a:xfrm>
                <a:off x="1209897" y="758278"/>
                <a:ext cx="1198233" cy="1200329"/>
              </a:xfrm>
              <a:prstGeom prst="rect">
                <a:avLst/>
              </a:prstGeom>
              <a:noFill/>
            </p:spPr>
            <p:txBody>
              <a:bodyPr wrap="square" rtlCol="0">
                <a:spAutoFit/>
              </a:bodyPr>
              <a:lstStyle/>
              <a:p>
                <a:r>
                  <a:rPr lang="zh-TW" altLang="en-US" sz="7200" b="1" dirty="0" smtClean="0">
                    <a:solidFill>
                      <a:srgbClr val="002060"/>
                    </a:solidFill>
                    <a:latin typeface="微軟正黑體" panose="020B0604030504040204" pitchFamily="34" charset="-120"/>
                    <a:ea typeface="微軟正黑體" panose="020B0604030504040204" pitchFamily="34" charset="-120"/>
                  </a:rPr>
                  <a:t>火</a:t>
                </a:r>
                <a:endParaRPr lang="zh-TW" altLang="en-US" sz="7200" b="1" dirty="0">
                  <a:solidFill>
                    <a:srgbClr val="002060"/>
                  </a:solidFill>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208383" y="1854289"/>
                <a:ext cx="1111716" cy="1200329"/>
              </a:xfrm>
              <a:prstGeom prst="rect">
                <a:avLst/>
              </a:prstGeom>
              <a:noFill/>
            </p:spPr>
            <p:txBody>
              <a:bodyPr wrap="square" rtlCol="0">
                <a:spAutoFit/>
              </a:bodyPr>
              <a:lstStyle>
                <a:defPPr>
                  <a:defRPr lang="zh-TW"/>
                </a:defPPr>
                <a:lvl1pPr>
                  <a:defRPr sz="4800" b="1">
                    <a:solidFill>
                      <a:srgbClr val="002060"/>
                    </a:solidFill>
                    <a:latin typeface="微軟正黑體" panose="020B0604030504040204" pitchFamily="34" charset="-120"/>
                    <a:ea typeface="微軟正黑體" panose="020B0604030504040204" pitchFamily="34" charset="-120"/>
                  </a:defRPr>
                </a:lvl1pPr>
              </a:lstStyle>
              <a:p>
                <a:r>
                  <a:rPr lang="zh-TW" altLang="en-US" sz="7200" dirty="0"/>
                  <a:t>場</a:t>
                </a:r>
              </a:p>
            </p:txBody>
          </p:sp>
          <p:sp>
            <p:nvSpPr>
              <p:cNvPr id="17" name="文字方塊 16"/>
              <p:cNvSpPr txBox="1"/>
              <p:nvPr/>
            </p:nvSpPr>
            <p:spPr>
              <a:xfrm>
                <a:off x="1231114" y="2905048"/>
                <a:ext cx="1177016" cy="1200329"/>
              </a:xfrm>
              <a:prstGeom prst="rect">
                <a:avLst/>
              </a:prstGeom>
              <a:noFill/>
            </p:spPr>
            <p:txBody>
              <a:bodyPr wrap="square" rtlCol="0">
                <a:spAutoFit/>
              </a:bodyPr>
              <a:lstStyle>
                <a:defPPr>
                  <a:defRPr lang="zh-TW"/>
                </a:defPPr>
                <a:lvl1pPr>
                  <a:defRPr sz="4800" b="1">
                    <a:solidFill>
                      <a:srgbClr val="002060"/>
                    </a:solidFill>
                    <a:latin typeface="微軟正黑體" panose="020B0604030504040204" pitchFamily="34" charset="-120"/>
                    <a:ea typeface="微軟正黑體" panose="020B0604030504040204" pitchFamily="34" charset="-120"/>
                  </a:defRPr>
                </a:lvl1pPr>
              </a:lstStyle>
              <a:p>
                <a:r>
                  <a:rPr lang="zh-TW" altLang="en-US" sz="7200" dirty="0"/>
                  <a:t>求</a:t>
                </a:r>
              </a:p>
            </p:txBody>
          </p:sp>
          <p:sp>
            <p:nvSpPr>
              <p:cNvPr id="18" name="文字方塊 17"/>
              <p:cNvSpPr txBox="1"/>
              <p:nvPr/>
            </p:nvSpPr>
            <p:spPr>
              <a:xfrm>
                <a:off x="1228226" y="3979051"/>
                <a:ext cx="1091873" cy="1200329"/>
              </a:xfrm>
              <a:prstGeom prst="rect">
                <a:avLst/>
              </a:prstGeom>
              <a:noFill/>
            </p:spPr>
            <p:txBody>
              <a:bodyPr wrap="square" rtlCol="0">
                <a:spAutoFit/>
              </a:bodyPr>
              <a:lstStyle>
                <a:defPPr>
                  <a:defRPr lang="zh-TW"/>
                </a:defPPr>
                <a:lvl1pPr>
                  <a:defRPr sz="4800" b="1">
                    <a:solidFill>
                      <a:srgbClr val="002060"/>
                    </a:solidFill>
                    <a:latin typeface="微軟正黑體" panose="020B0604030504040204" pitchFamily="34" charset="-120"/>
                    <a:ea typeface="微軟正黑體" panose="020B0604030504040204" pitchFamily="34" charset="-120"/>
                  </a:defRPr>
                </a:lvl1pPr>
              </a:lstStyle>
              <a:p>
                <a:r>
                  <a:rPr lang="zh-TW" altLang="en-US" sz="7200" dirty="0"/>
                  <a:t>生</a:t>
                </a:r>
              </a:p>
            </p:txBody>
          </p:sp>
        </p:grpSp>
      </p:grpSp>
      <p:sp>
        <p:nvSpPr>
          <p:cNvPr id="26" name="文字方塊 25"/>
          <p:cNvSpPr txBox="1"/>
          <p:nvPr/>
        </p:nvSpPr>
        <p:spPr>
          <a:xfrm>
            <a:off x="10250754" y="4659816"/>
            <a:ext cx="1470191" cy="523220"/>
          </a:xfrm>
          <a:prstGeom prst="rect">
            <a:avLst/>
          </a:prstGeom>
          <a:noFill/>
        </p:spPr>
        <p:txBody>
          <a:bodyPr wrap="square" rtlCol="0">
            <a:spAutoFit/>
          </a:bodyPr>
          <a:lstStyle/>
          <a:p>
            <a:endParaRPr lang="zh-TW" altLang="en-US" sz="28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3463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如何判斷</a:t>
            </a:r>
            <a:r>
              <a:rPr lang="zh-TW" altLang="en-US" dirty="0" smtClean="0"/>
              <a:t>可以逃生</a:t>
            </a:r>
            <a:r>
              <a:rPr lang="zh-TW" altLang="en-US" dirty="0"/>
              <a:t>的情形</a:t>
            </a:r>
          </a:p>
        </p:txBody>
      </p:sp>
      <p:sp>
        <p:nvSpPr>
          <p:cNvPr id="3" name="內容版面配置區 2"/>
          <p:cNvSpPr>
            <a:spLocks noGrp="1"/>
          </p:cNvSpPr>
          <p:nvPr>
            <p:ph idx="1"/>
          </p:nvPr>
        </p:nvSpPr>
        <p:spPr>
          <a:xfrm>
            <a:off x="453247" y="1734739"/>
            <a:ext cx="3282551" cy="957916"/>
          </a:xfrm>
        </p:spPr>
        <p:txBody>
          <a:bodyPr/>
          <a:lstStyle/>
          <a:p>
            <a:r>
              <a:rPr lang="zh-TW" altLang="en-US" dirty="0">
                <a:solidFill>
                  <a:srgbClr val="FFFF00"/>
                </a:solidFill>
              </a:rPr>
              <a:t>門板不燙</a:t>
            </a:r>
          </a:p>
        </p:txBody>
      </p:sp>
      <p:sp>
        <p:nvSpPr>
          <p:cNvPr id="4" name="內容版面配置區 2"/>
          <p:cNvSpPr txBox="1">
            <a:spLocks/>
          </p:cNvSpPr>
          <p:nvPr/>
        </p:nvSpPr>
        <p:spPr>
          <a:xfrm>
            <a:off x="8477439" y="1743799"/>
            <a:ext cx="3922486" cy="9579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5400" b="1"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5400" b="1"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5400" b="1" kern="1200">
                <a:solidFill>
                  <a:schemeClr val="bg1"/>
                </a:solidFill>
                <a:latin typeface="微軟正黑體" panose="020B0604030504040204" pitchFamily="34" charset="-120"/>
                <a:ea typeface="微軟正黑體" panose="020B0604030504040204" pitchFamily="34" charset="-120"/>
                <a:cs typeface="+mn-cs"/>
              </a:defRPr>
            </a:lvl4pPr>
            <a:lvl5pPr marL="1828800" indent="0" algn="l" defTabSz="914400" rtl="0" eaLnBrk="1" latinLnBrk="0" hangingPunct="1">
              <a:lnSpc>
                <a:spcPct val="90000"/>
              </a:lnSpc>
              <a:spcBef>
                <a:spcPts val="500"/>
              </a:spcBef>
              <a:buFont typeface="Arial" panose="020B0604020202020204" pitchFamily="34" charset="0"/>
              <a:buNone/>
              <a:defRPr sz="5400" b="1" kern="1200">
                <a:solidFill>
                  <a:schemeClr val="bg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a:solidFill>
                  <a:srgbClr val="FFFF00"/>
                </a:solidFill>
              </a:rPr>
              <a:t>開門無煙</a:t>
            </a:r>
          </a:p>
        </p:txBody>
      </p:sp>
      <p:pic>
        <p:nvPicPr>
          <p:cNvPr id="1026" name="Picture 2" descr="C:\Users\Emily\Desktop\IMG_56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707" y="2564863"/>
            <a:ext cx="2800556" cy="3734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C:\Users\Emily\Desktop\IMG_56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0204" y="2564863"/>
            <a:ext cx="2833488" cy="3777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C:\Users\Emily\Desktop\IMG_56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3820" y="2564863"/>
            <a:ext cx="2849217" cy="3798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文字方塊 5"/>
          <p:cNvSpPr txBox="1"/>
          <p:nvPr/>
        </p:nvSpPr>
        <p:spPr>
          <a:xfrm>
            <a:off x="4638261" y="2332383"/>
            <a:ext cx="184731" cy="369332"/>
          </a:xfrm>
          <a:prstGeom prst="rect">
            <a:avLst/>
          </a:prstGeom>
          <a:noFill/>
        </p:spPr>
        <p:txBody>
          <a:bodyPr wrap="none" rtlCol="0">
            <a:spAutoFit/>
          </a:bodyPr>
          <a:lstStyle/>
          <a:p>
            <a:endParaRPr lang="zh-TW" altLang="en-US" dirty="0"/>
          </a:p>
        </p:txBody>
      </p:sp>
      <p:sp>
        <p:nvSpPr>
          <p:cNvPr id="7" name="文字方塊 6"/>
          <p:cNvSpPr txBox="1"/>
          <p:nvPr/>
        </p:nvSpPr>
        <p:spPr>
          <a:xfrm>
            <a:off x="4533820" y="1641533"/>
            <a:ext cx="3001513" cy="840230"/>
          </a:xfrm>
          <a:prstGeom prst="rect">
            <a:avLst/>
          </a:prstGeom>
        </p:spPr>
        <p:txBody>
          <a:bodyPr vert="horz" lIns="91440" tIns="45720" rIns="91440" bIns="45720" rtlCol="0">
            <a:normAutofit/>
          </a:bodyPr>
          <a:lstStyle>
            <a:defPPr>
              <a:defRPr lang="zh-TW"/>
            </a:defPPr>
            <a:lvl1pPr indent="0">
              <a:lnSpc>
                <a:spcPct val="90000"/>
              </a:lnSpc>
              <a:spcBef>
                <a:spcPts val="1000"/>
              </a:spcBef>
              <a:buFont typeface="Arial" panose="020B0604020202020204" pitchFamily="34" charset="0"/>
              <a:buNone/>
              <a:defRPr sz="5400" b="1">
                <a:solidFill>
                  <a:srgbClr val="FFFF00"/>
                </a:solidFill>
                <a:latin typeface="微軟正黑體" panose="020B0604030504040204" pitchFamily="34" charset="-120"/>
                <a:ea typeface="微軟正黑體" panose="020B0604030504040204" pitchFamily="34" charset="-120"/>
              </a:defRPr>
            </a:lvl1pPr>
            <a:lvl2pPr marL="685800" indent="-228600">
              <a:lnSpc>
                <a:spcPct val="90000"/>
              </a:lnSpc>
              <a:spcBef>
                <a:spcPts val="500"/>
              </a:spcBef>
              <a:buFont typeface="Arial" panose="020B0604020202020204" pitchFamily="34" charset="0"/>
              <a:buChar char="•"/>
              <a:defRPr sz="5400" b="1">
                <a:solidFill>
                  <a:schemeClr val="bg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5400" b="1">
                <a:solidFill>
                  <a:schemeClr val="bg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sz="5400" b="1">
                <a:solidFill>
                  <a:schemeClr val="bg1"/>
                </a:solidFill>
                <a:latin typeface="微軟正黑體" panose="020B0604030504040204" pitchFamily="34" charset="-120"/>
                <a:ea typeface="微軟正黑體" panose="020B0604030504040204" pitchFamily="34" charset="-120"/>
              </a:defRPr>
            </a:lvl4pPr>
            <a:lvl5pPr indent="0">
              <a:lnSpc>
                <a:spcPct val="90000"/>
              </a:lnSpc>
              <a:spcBef>
                <a:spcPts val="500"/>
              </a:spcBef>
              <a:buFont typeface="Arial" panose="020B0604020202020204" pitchFamily="34" charset="0"/>
              <a:buNone/>
              <a:defRPr sz="5400" b="1">
                <a:solidFill>
                  <a:schemeClr val="bg1"/>
                </a:solidFill>
                <a:latin typeface="微軟正黑體" panose="020B0604030504040204" pitchFamily="34" charset="-120"/>
                <a:ea typeface="微軟正黑體" panose="020B0604030504040204" pitchFamily="34" charset="-12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TW" altLang="en-US" dirty="0"/>
              <a:t>門把不燙</a:t>
            </a:r>
          </a:p>
        </p:txBody>
      </p:sp>
    </p:spTree>
    <p:extLst>
      <p:ext uri="{BB962C8B-B14F-4D97-AF65-F5344CB8AC3E}">
        <p14:creationId xmlns:p14="http://schemas.microsoft.com/office/powerpoint/2010/main" val="2667939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405"/>
            <a:ext cx="12192000" cy="11088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標題 1"/>
          <p:cNvSpPr>
            <a:spLocks noGrp="1"/>
          </p:cNvSpPr>
          <p:nvPr>
            <p:ph type="title"/>
          </p:nvPr>
        </p:nvSpPr>
        <p:spPr>
          <a:xfrm>
            <a:off x="0" y="64405"/>
            <a:ext cx="12192000" cy="1325563"/>
          </a:xfrm>
          <a:solidFill>
            <a:schemeClr val="tx1">
              <a:alpha val="60000"/>
            </a:schemeClr>
          </a:solidFill>
        </p:spPr>
        <p:txBody>
          <a:bodyPr/>
          <a:lstStyle/>
          <a:p>
            <a:pPr algn="ctr"/>
            <a:r>
              <a:rPr lang="zh-TW" altLang="en-US" dirty="0" smtClean="0">
                <a:solidFill>
                  <a:srgbClr val="FFFF00"/>
                </a:solidFill>
                <a:hlinkClick r:id="rId4" action="ppaction://hlinkfile"/>
              </a:rPr>
              <a:t>向上逃生好嗎</a:t>
            </a:r>
            <a:r>
              <a:rPr lang="en-US" altLang="zh-TW" dirty="0" smtClean="0">
                <a:solidFill>
                  <a:srgbClr val="FFFF00"/>
                </a:solidFill>
                <a:hlinkClick r:id="rId4" action="ppaction://hlinkfile"/>
              </a:rPr>
              <a:t>?</a:t>
            </a:r>
            <a:endParaRPr lang="zh-TW" altLang="en-US" dirty="0">
              <a:solidFill>
                <a:srgbClr val="FFFF00"/>
              </a:solidFill>
            </a:endParaRPr>
          </a:p>
        </p:txBody>
      </p:sp>
    </p:spTree>
    <p:extLst>
      <p:ext uri="{BB962C8B-B14F-4D97-AF65-F5344CB8AC3E}">
        <p14:creationId xmlns:p14="http://schemas.microsoft.com/office/powerpoint/2010/main" val="1032237504"/>
      </p:ext>
    </p:extLst>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9600" dirty="0"/>
              <a:t>煙囪效應</a:t>
            </a:r>
          </a:p>
        </p:txBody>
      </p:sp>
      <p:grpSp>
        <p:nvGrpSpPr>
          <p:cNvPr id="7" name="群組 6"/>
          <p:cNvGrpSpPr/>
          <p:nvPr/>
        </p:nvGrpSpPr>
        <p:grpSpPr>
          <a:xfrm rot="419702">
            <a:off x="1859280" y="3214915"/>
            <a:ext cx="1886857" cy="319314"/>
            <a:chOff x="3643086" y="2830286"/>
            <a:chExt cx="1886857" cy="319314"/>
          </a:xfrm>
        </p:grpSpPr>
        <p:sp>
          <p:nvSpPr>
            <p:cNvPr id="4" name="流程圖: 接點 3"/>
            <p:cNvSpPr/>
            <p:nvPr/>
          </p:nvSpPr>
          <p:spPr>
            <a:xfrm>
              <a:off x="3643086" y="2830286"/>
              <a:ext cx="348343" cy="31931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流程圖: 接點 4"/>
            <p:cNvSpPr/>
            <p:nvPr/>
          </p:nvSpPr>
          <p:spPr>
            <a:xfrm>
              <a:off x="4412343" y="2830286"/>
              <a:ext cx="348343" cy="31931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流程圖: 接點 5"/>
            <p:cNvSpPr/>
            <p:nvPr/>
          </p:nvSpPr>
          <p:spPr>
            <a:xfrm>
              <a:off x="5181600" y="2830286"/>
              <a:ext cx="348343" cy="31931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 name="群組 7"/>
          <p:cNvGrpSpPr/>
          <p:nvPr/>
        </p:nvGrpSpPr>
        <p:grpSpPr>
          <a:xfrm rot="21397046">
            <a:off x="2232589" y="3663117"/>
            <a:ext cx="1886857" cy="319314"/>
            <a:chOff x="3643086" y="2830286"/>
            <a:chExt cx="1886857" cy="319314"/>
          </a:xfrm>
        </p:grpSpPr>
        <p:sp>
          <p:nvSpPr>
            <p:cNvPr id="9" name="流程圖: 接點 8"/>
            <p:cNvSpPr/>
            <p:nvPr/>
          </p:nvSpPr>
          <p:spPr>
            <a:xfrm>
              <a:off x="3643086" y="2830286"/>
              <a:ext cx="348343" cy="31931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流程圖: 接點 9"/>
            <p:cNvSpPr/>
            <p:nvPr/>
          </p:nvSpPr>
          <p:spPr>
            <a:xfrm>
              <a:off x="4412343" y="2830286"/>
              <a:ext cx="348343" cy="31931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流程圖: 接點 10"/>
            <p:cNvSpPr/>
            <p:nvPr/>
          </p:nvSpPr>
          <p:spPr>
            <a:xfrm>
              <a:off x="5181600" y="2830286"/>
              <a:ext cx="348343" cy="31931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 name="群組 11"/>
          <p:cNvGrpSpPr/>
          <p:nvPr/>
        </p:nvGrpSpPr>
        <p:grpSpPr>
          <a:xfrm rot="309234">
            <a:off x="1840993" y="4143475"/>
            <a:ext cx="1886857" cy="319314"/>
            <a:chOff x="3643086" y="2830286"/>
            <a:chExt cx="1886857" cy="319314"/>
          </a:xfrm>
        </p:grpSpPr>
        <p:sp>
          <p:nvSpPr>
            <p:cNvPr id="13" name="流程圖: 接點 12"/>
            <p:cNvSpPr/>
            <p:nvPr/>
          </p:nvSpPr>
          <p:spPr>
            <a:xfrm>
              <a:off x="3643086" y="2830286"/>
              <a:ext cx="348343" cy="31931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流程圖: 接點 13"/>
            <p:cNvSpPr/>
            <p:nvPr/>
          </p:nvSpPr>
          <p:spPr>
            <a:xfrm>
              <a:off x="4412343" y="2830286"/>
              <a:ext cx="348343" cy="31931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流程圖: 接點 14"/>
            <p:cNvSpPr/>
            <p:nvPr/>
          </p:nvSpPr>
          <p:spPr>
            <a:xfrm>
              <a:off x="5181600" y="2830286"/>
              <a:ext cx="348343" cy="31931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7" name="向右箭號 16"/>
          <p:cNvSpPr/>
          <p:nvPr/>
        </p:nvSpPr>
        <p:spPr>
          <a:xfrm>
            <a:off x="5182605" y="3490332"/>
            <a:ext cx="1872343" cy="812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標題 1"/>
          <p:cNvSpPr txBox="1">
            <a:spLocks/>
          </p:cNvSpPr>
          <p:nvPr/>
        </p:nvSpPr>
        <p:spPr>
          <a:xfrm>
            <a:off x="7677997" y="3304720"/>
            <a:ext cx="386442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r>
              <a:rPr lang="zh-TW" altLang="en-US" dirty="0">
                <a:solidFill>
                  <a:srgbClr val="FFFF00"/>
                </a:solidFill>
              </a:rPr>
              <a:t>產生浮力</a:t>
            </a:r>
          </a:p>
        </p:txBody>
      </p:sp>
      <p:pic>
        <p:nvPicPr>
          <p:cNvPr id="19" name="Picture 11" descr="FIRE2">
            <a:hlinkClick r:id="rId3" action="ppaction://hlinkfile"/>
          </p:cNvPr>
          <p:cNvPicPr>
            <a:picLocks noChangeAspect="1" noChangeArrowheads="1"/>
          </p:cNvPicPr>
          <p:nvPr/>
        </p:nvPicPr>
        <p:blipFill>
          <a:blip r:embed="rId4" cstate="print"/>
          <a:srcRect/>
          <a:stretch>
            <a:fillRect/>
          </a:stretch>
        </p:blipFill>
        <p:spPr bwMode="auto">
          <a:xfrm>
            <a:off x="2104575" y="4623480"/>
            <a:ext cx="1660730" cy="1889465"/>
          </a:xfrm>
          <a:prstGeom prst="rect">
            <a:avLst/>
          </a:prstGeom>
          <a:noFill/>
          <a:ln w="9525">
            <a:noFill/>
            <a:miter lim="800000"/>
            <a:headEnd/>
            <a:tailEnd/>
          </a:ln>
        </p:spPr>
      </p:pic>
      <p:grpSp>
        <p:nvGrpSpPr>
          <p:cNvPr id="20" name="群組 19"/>
          <p:cNvGrpSpPr/>
          <p:nvPr/>
        </p:nvGrpSpPr>
        <p:grpSpPr>
          <a:xfrm rot="524526">
            <a:off x="2340864" y="2855251"/>
            <a:ext cx="1886857" cy="319314"/>
            <a:chOff x="3643086" y="2830286"/>
            <a:chExt cx="1886857" cy="319314"/>
          </a:xfrm>
        </p:grpSpPr>
        <p:sp>
          <p:nvSpPr>
            <p:cNvPr id="21" name="流程圖: 接點 20"/>
            <p:cNvSpPr/>
            <p:nvPr/>
          </p:nvSpPr>
          <p:spPr>
            <a:xfrm>
              <a:off x="3643086" y="2830286"/>
              <a:ext cx="348343" cy="31931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流程圖: 接點 21"/>
            <p:cNvSpPr/>
            <p:nvPr/>
          </p:nvSpPr>
          <p:spPr>
            <a:xfrm>
              <a:off x="4412343" y="2830286"/>
              <a:ext cx="348343" cy="31931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流程圖: 接點 22"/>
            <p:cNvSpPr/>
            <p:nvPr/>
          </p:nvSpPr>
          <p:spPr>
            <a:xfrm>
              <a:off x="5181600" y="2830286"/>
              <a:ext cx="348343" cy="31931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302624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95501" y="1859044"/>
            <a:ext cx="8267700" cy="2674855"/>
          </a:xfrm>
        </p:spPr>
        <p:txBody>
          <a:bodyPr/>
          <a:lstStyle/>
          <a:p>
            <a:r>
              <a:rPr lang="zh-TW" altLang="en-US" sz="9600" dirty="0">
                <a:solidFill>
                  <a:srgbClr val="0070C0"/>
                </a:solidFill>
              </a:rPr>
              <a:t>火災重大傷亡</a:t>
            </a:r>
            <a:r>
              <a:rPr lang="en-US" altLang="zh-TW" sz="9600" dirty="0">
                <a:solidFill>
                  <a:srgbClr val="0070C0"/>
                </a:solidFill>
              </a:rPr>
              <a:t/>
            </a:r>
            <a:br>
              <a:rPr lang="en-US" altLang="zh-TW" sz="9600" dirty="0">
                <a:solidFill>
                  <a:srgbClr val="0070C0"/>
                </a:solidFill>
              </a:rPr>
            </a:br>
            <a:r>
              <a:rPr lang="zh-TW" altLang="en-US" sz="9600" dirty="0">
                <a:solidFill>
                  <a:srgbClr val="0070C0"/>
                </a:solidFill>
                <a:hlinkClick r:id="rId3" action="ppaction://hlinkfile"/>
              </a:rPr>
              <a:t>歷史回顧影片</a:t>
            </a:r>
            <a:endParaRPr lang="zh-TW" altLang="en-US" sz="9600" dirty="0">
              <a:solidFill>
                <a:srgbClr val="0070C0"/>
              </a:solidFill>
            </a:endParaRPr>
          </a:p>
        </p:txBody>
      </p:sp>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99" y="56207"/>
            <a:ext cx="11944351" cy="7068494"/>
          </a:xfrm>
          <a:prstGeom prst="rect">
            <a:avLst/>
          </a:prstGeom>
          <a:ln>
            <a:noFill/>
          </a:ln>
          <a:effectLst>
            <a:outerShdw blurRad="292100" dist="139700" dir="2700000" algn="tl" rotWithShape="0">
              <a:srgbClr val="333333">
                <a:alpha val="65000"/>
              </a:srgbClr>
            </a:outerShdw>
          </a:effectLst>
        </p:spPr>
      </p:pic>
      <p:sp>
        <p:nvSpPr>
          <p:cNvPr id="2" name="標題 1"/>
          <p:cNvSpPr>
            <a:spLocks noGrp="1"/>
          </p:cNvSpPr>
          <p:nvPr>
            <p:ph type="title"/>
          </p:nvPr>
        </p:nvSpPr>
        <p:spPr>
          <a:xfrm>
            <a:off x="4343401" y="3771899"/>
            <a:ext cx="7715250" cy="3649467"/>
          </a:xfrm>
        </p:spPr>
        <p:txBody>
          <a:bodyPr>
            <a:noAutofit/>
          </a:bodyPr>
          <a:lstStyle/>
          <a:p>
            <a:pPr algn="ctr"/>
            <a:r>
              <a:rPr lang="en-US" altLang="zh-TW" sz="20000" b="1" dirty="0">
                <a:solidFill>
                  <a:srgbClr val="FFFF00"/>
                </a:solidFill>
                <a:effectLst/>
                <a:latin typeface="微軟正黑體" panose="020B0604030504040204" pitchFamily="34" charset="-120"/>
                <a:ea typeface="微軟正黑體" panose="020B0604030504040204" pitchFamily="34" charset="-120"/>
              </a:rPr>
              <a:t>3~5</a:t>
            </a:r>
            <a:r>
              <a:rPr lang="en-US" altLang="zh-TW" sz="9600" b="1" dirty="0">
                <a:solidFill>
                  <a:schemeClr val="bg1"/>
                </a:solidFill>
                <a:effectLst/>
                <a:latin typeface="微軟正黑體" panose="020B0604030504040204" pitchFamily="34" charset="-120"/>
                <a:ea typeface="微軟正黑體" panose="020B0604030504040204" pitchFamily="34" charset="-120"/>
              </a:rPr>
              <a:t>m/s</a:t>
            </a:r>
            <a:endParaRPr lang="zh-TW" altLang="en-US" sz="9600" b="1" dirty="0">
              <a:solidFill>
                <a:schemeClr val="bg1"/>
              </a:solidFill>
              <a:effectLst/>
              <a:latin typeface="微軟正黑體" panose="020B0604030504040204" pitchFamily="34" charset="-120"/>
              <a:ea typeface="微軟正黑體" panose="020B0604030504040204" pitchFamily="34" charset="-120"/>
            </a:endParaRPr>
          </a:p>
        </p:txBody>
      </p:sp>
      <p:sp>
        <p:nvSpPr>
          <p:cNvPr id="6" name="向上箭號 5"/>
          <p:cNvSpPr/>
          <p:nvPr/>
        </p:nvSpPr>
        <p:spPr>
          <a:xfrm>
            <a:off x="2061028" y="529772"/>
            <a:ext cx="1030513" cy="4702628"/>
          </a:xfrm>
          <a:prstGeom prst="upArrow">
            <a:avLst/>
          </a:prstGeom>
          <a:solidFill>
            <a:srgbClr val="FFFF0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19989" y="4026807"/>
            <a:ext cx="4247775" cy="288021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51415613"/>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9606" y="0"/>
            <a:ext cx="6132394" cy="6894607"/>
          </a:xfrm>
          <a:prstGeom prst="rect">
            <a:avLst/>
          </a:prstGeom>
        </p:spPr>
      </p:pic>
      <p:sp>
        <p:nvSpPr>
          <p:cNvPr id="6" name="標題 1"/>
          <p:cNvSpPr>
            <a:spLocks noGrp="1"/>
          </p:cNvSpPr>
          <p:nvPr>
            <p:ph type="title"/>
          </p:nvPr>
        </p:nvSpPr>
        <p:spPr>
          <a:xfrm>
            <a:off x="245659" y="924169"/>
            <a:ext cx="5663819" cy="4582243"/>
          </a:xfrm>
        </p:spPr>
        <p:txBody>
          <a:bodyPr>
            <a:noAutofit/>
          </a:bodyPr>
          <a:lstStyle/>
          <a:p>
            <a:pPr algn="ctr"/>
            <a:r>
              <a:rPr lang="zh-TW" altLang="en-US" sz="7200" b="1" dirty="0">
                <a:effectLst/>
              </a:rPr>
              <a:t>向</a:t>
            </a:r>
            <a:r>
              <a:rPr lang="zh-TW" altLang="en-US" sz="7200" b="1" dirty="0">
                <a:solidFill>
                  <a:srgbClr val="FFFF00"/>
                </a:solidFill>
                <a:effectLst/>
              </a:rPr>
              <a:t>下</a:t>
            </a:r>
            <a:r>
              <a:rPr lang="zh-TW" altLang="en-US" sz="7200" b="1" dirty="0">
                <a:effectLst/>
              </a:rPr>
              <a:t>逃生</a:t>
            </a:r>
            <a:r>
              <a:rPr lang="en-US" altLang="zh-TW" sz="7200" b="1" dirty="0">
                <a:solidFill>
                  <a:schemeClr val="tx1"/>
                </a:solidFill>
                <a:effectLst/>
                <a:latin typeface="+mn-ea"/>
                <a:ea typeface="+mn-ea"/>
              </a:rPr>
              <a:t/>
            </a:r>
            <a:br>
              <a:rPr lang="en-US" altLang="zh-TW" sz="7200" b="1" dirty="0">
                <a:solidFill>
                  <a:schemeClr val="tx1"/>
                </a:solidFill>
                <a:effectLst/>
                <a:latin typeface="+mn-ea"/>
                <a:ea typeface="+mn-ea"/>
              </a:rPr>
            </a:br>
            <a:r>
              <a:rPr lang="zh-TW" altLang="en-US" sz="20000" b="1" dirty="0">
                <a:solidFill>
                  <a:srgbClr val="FFFF00"/>
                </a:solidFill>
                <a:effectLst/>
              </a:rPr>
              <a:t>正確</a:t>
            </a:r>
          </a:p>
        </p:txBody>
      </p:sp>
    </p:spTree>
    <p:extLst>
      <p:ext uri="{BB962C8B-B14F-4D97-AF65-F5344CB8AC3E}">
        <p14:creationId xmlns:p14="http://schemas.microsoft.com/office/powerpoint/2010/main" val="14702366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acitaslan.com/newsFiles/2014/11/10/216469/216469_660_3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14" y="949829"/>
            <a:ext cx="12182901" cy="5906863"/>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1"/>
          <p:cNvSpPr>
            <a:spLocks noGrp="1"/>
          </p:cNvSpPr>
          <p:nvPr>
            <p:ph type="title"/>
          </p:nvPr>
        </p:nvSpPr>
        <p:spPr>
          <a:xfrm>
            <a:off x="-109183" y="0"/>
            <a:ext cx="12419463" cy="3713871"/>
          </a:xfrm>
          <a:noFill/>
        </p:spPr>
        <p:txBody>
          <a:bodyPr>
            <a:noAutofit/>
          </a:bodyPr>
          <a:lstStyle/>
          <a:p>
            <a:r>
              <a:rPr lang="zh-TW" altLang="en-US" sz="8800" b="1" dirty="0" smtClean="0">
                <a:effectLst/>
              </a:rPr>
              <a:t>  能</a:t>
            </a:r>
            <a:r>
              <a:rPr lang="zh-TW" altLang="en-US" sz="8800" b="1" dirty="0">
                <a:effectLst/>
              </a:rPr>
              <a:t>逃代表發現火災</a:t>
            </a:r>
            <a:r>
              <a:rPr lang="zh-TW" altLang="en-US" sz="8800" b="1" dirty="0" smtClean="0">
                <a:effectLst/>
              </a:rPr>
              <a:t>夠</a:t>
            </a:r>
            <a:r>
              <a:rPr lang="zh-TW" altLang="en-US" sz="8800" dirty="0" smtClean="0"/>
              <a:t>早   </a:t>
            </a:r>
            <a:r>
              <a:rPr lang="en-US" altLang="zh-TW" sz="8800" dirty="0" smtClean="0"/>
              <a:t/>
            </a:r>
            <a:br>
              <a:rPr lang="en-US" altLang="zh-TW" sz="8800" dirty="0" smtClean="0"/>
            </a:br>
            <a:r>
              <a:rPr lang="zh-TW" altLang="en-US" sz="8800" dirty="0"/>
              <a:t> </a:t>
            </a:r>
            <a:r>
              <a:rPr lang="zh-TW" altLang="en-US" sz="8800" dirty="0" smtClean="0"/>
              <a:t>    </a:t>
            </a:r>
            <a:r>
              <a:rPr lang="zh-TW" altLang="en-US" sz="8800" b="1" dirty="0" smtClean="0">
                <a:solidFill>
                  <a:srgbClr val="FFFF00"/>
                </a:solidFill>
                <a:effectLst/>
              </a:rPr>
              <a:t>逃生</a:t>
            </a:r>
            <a:r>
              <a:rPr lang="zh-TW" altLang="en-US" sz="8800" b="1" dirty="0">
                <a:solidFill>
                  <a:srgbClr val="FFFF00"/>
                </a:solidFill>
                <a:effectLst/>
              </a:rPr>
              <a:t>路徑</a:t>
            </a:r>
          </a:p>
        </p:txBody>
      </p:sp>
      <p:sp>
        <p:nvSpPr>
          <p:cNvPr id="5" name="標題 1"/>
          <p:cNvSpPr txBox="1">
            <a:spLocks/>
          </p:cNvSpPr>
          <p:nvPr/>
        </p:nvSpPr>
        <p:spPr>
          <a:xfrm>
            <a:off x="5405380" y="2797791"/>
            <a:ext cx="6792035" cy="2210938"/>
          </a:xfrm>
          <a:prstGeom prst="rect">
            <a:avLst/>
          </a:prstGeom>
          <a:noFill/>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zh-TW" altLang="en-US" sz="12500" b="1" dirty="0">
                <a:solidFill>
                  <a:schemeClr val="bg1"/>
                </a:solidFill>
                <a:effectLst/>
                <a:latin typeface="微軟正黑體" panose="020B0604030504040204" pitchFamily="34" charset="-120"/>
                <a:ea typeface="微軟正黑體" panose="020B0604030504040204" pitchFamily="34" charset="-120"/>
              </a:rPr>
              <a:t>沒有煙熱</a:t>
            </a:r>
          </a:p>
        </p:txBody>
      </p:sp>
    </p:spTree>
    <p:extLst>
      <p:ext uri="{BB962C8B-B14F-4D97-AF65-F5344CB8AC3E}">
        <p14:creationId xmlns:p14="http://schemas.microsoft.com/office/powerpoint/2010/main" val="3940778838"/>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img01.taopic.com/150514/240407-1505140Q605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916" y="0"/>
            <a:ext cx="8871284" cy="5751095"/>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375219" y="684071"/>
            <a:ext cx="4001623" cy="1325563"/>
          </a:xfrm>
        </p:spPr>
        <p:txBody>
          <a:bodyPr/>
          <a:lstStyle/>
          <a:p>
            <a:r>
              <a:rPr lang="zh-TW" altLang="en-US" b="0" dirty="0"/>
              <a:t>低姿勢</a:t>
            </a:r>
            <a:r>
              <a:rPr lang="en-US" altLang="zh-TW" b="0" dirty="0"/>
              <a:t>??</a:t>
            </a:r>
            <a:endParaRPr lang="zh-TW" altLang="en-US" b="0" dirty="0"/>
          </a:p>
        </p:txBody>
      </p:sp>
      <p:sp>
        <p:nvSpPr>
          <p:cNvPr id="3" name="標題 1"/>
          <p:cNvSpPr txBox="1">
            <a:spLocks/>
          </p:cNvSpPr>
          <p:nvPr/>
        </p:nvSpPr>
        <p:spPr>
          <a:xfrm>
            <a:off x="8064355" y="2586933"/>
            <a:ext cx="386472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r>
              <a:rPr lang="zh-TW" altLang="en-US" b="0" dirty="0"/>
              <a:t>低</a:t>
            </a:r>
            <a:r>
              <a:rPr lang="zh-TW" altLang="en-US" b="0" dirty="0" smtClean="0"/>
              <a:t>姿勢</a:t>
            </a:r>
            <a:r>
              <a:rPr lang="en-US" altLang="zh-TW" b="0" dirty="0" smtClean="0"/>
              <a:t>??</a:t>
            </a:r>
            <a:endParaRPr lang="zh-TW" altLang="en-US" b="0" dirty="0"/>
          </a:p>
        </p:txBody>
      </p:sp>
      <p:sp>
        <p:nvSpPr>
          <p:cNvPr id="4" name="標題 1"/>
          <p:cNvSpPr txBox="1">
            <a:spLocks/>
          </p:cNvSpPr>
          <p:nvPr/>
        </p:nvSpPr>
        <p:spPr>
          <a:xfrm>
            <a:off x="0" y="5344831"/>
            <a:ext cx="1283259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r>
              <a:rPr lang="zh-TW" altLang="en-US" sz="10400" dirty="0" smtClean="0">
                <a:solidFill>
                  <a:srgbClr val="FFFF00"/>
                </a:solidFill>
              </a:rPr>
              <a:t>低姿勢</a:t>
            </a:r>
            <a:r>
              <a:rPr lang="zh-TW" altLang="en-US" sz="6600" dirty="0" smtClean="0"/>
              <a:t>到底什麼時候用的到</a:t>
            </a:r>
            <a:r>
              <a:rPr lang="en-US" altLang="zh-TW" sz="6600" dirty="0" smtClean="0"/>
              <a:t>?</a:t>
            </a:r>
            <a:endParaRPr lang="zh-TW" altLang="en-US" sz="66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fc02.deviantart.net/fs71/f/2010/207/1/f/Danger_Text___Yellow_Fire_by_flashma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24" t="-534" r="11328" b="534"/>
          <a:stretch/>
        </p:blipFill>
        <p:spPr bwMode="auto">
          <a:xfrm>
            <a:off x="7812505" y="4789768"/>
            <a:ext cx="4363453" cy="2068231"/>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395550" y="1689052"/>
            <a:ext cx="11657163" cy="4019910"/>
          </a:xfrm>
        </p:spPr>
        <p:txBody>
          <a:bodyPr>
            <a:normAutofit fontScale="70000" lnSpcReduction="20000"/>
          </a:bodyPr>
          <a:lstStyle/>
          <a:p>
            <a:r>
              <a:rPr lang="zh-TW" altLang="en-US" sz="7000" dirty="0" smtClean="0"/>
              <a:t>發現</a:t>
            </a:r>
            <a:r>
              <a:rPr lang="zh-TW" altLang="en-US" sz="7000" dirty="0"/>
              <a:t>火災太晚環境</a:t>
            </a:r>
            <a:r>
              <a:rPr lang="zh-TW" altLang="en-US" sz="12400" dirty="0">
                <a:solidFill>
                  <a:srgbClr val="FFFF00"/>
                </a:solidFill>
              </a:rPr>
              <a:t>高溫</a:t>
            </a:r>
            <a:r>
              <a:rPr lang="zh-TW" altLang="en-US" sz="7000" dirty="0"/>
              <a:t>及大量</a:t>
            </a:r>
            <a:r>
              <a:rPr lang="zh-TW" altLang="en-US" sz="12400" dirty="0" smtClean="0">
                <a:solidFill>
                  <a:srgbClr val="FFFF00"/>
                </a:solidFill>
              </a:rPr>
              <a:t>濃煙</a:t>
            </a:r>
            <a:endParaRPr lang="en-US" altLang="zh-TW" sz="12400" dirty="0" smtClean="0">
              <a:solidFill>
                <a:srgbClr val="FFFF00"/>
              </a:solidFill>
            </a:endParaRPr>
          </a:p>
          <a:p>
            <a:endParaRPr lang="en-US" altLang="zh-TW" sz="10400" dirty="0" smtClean="0">
              <a:solidFill>
                <a:srgbClr val="FFFF00"/>
              </a:solidFill>
            </a:endParaRPr>
          </a:p>
          <a:p>
            <a:r>
              <a:rPr lang="zh-TW" altLang="en-US" sz="11400" dirty="0" smtClean="0">
                <a:solidFill>
                  <a:srgbClr val="FF0000"/>
                </a:solidFill>
              </a:rPr>
              <a:t>且</a:t>
            </a:r>
            <a:r>
              <a:rPr lang="zh-TW" altLang="en-US" sz="8800" dirty="0" smtClean="0"/>
              <a:t>所處的環境</a:t>
            </a:r>
            <a:r>
              <a:rPr lang="zh-TW" altLang="en-US" sz="13700" dirty="0" smtClean="0">
                <a:solidFill>
                  <a:srgbClr val="FFFF00"/>
                </a:solidFill>
              </a:rPr>
              <a:t>無法避難</a:t>
            </a:r>
            <a:endParaRPr lang="en-US" altLang="zh-TW" sz="8500" dirty="0">
              <a:solidFill>
                <a:srgbClr val="FFFF00"/>
              </a:solidFill>
            </a:endParaRPr>
          </a:p>
          <a:p>
            <a:endParaRPr lang="en-US" altLang="zh-TW"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8881" y="0"/>
            <a:ext cx="5154238" cy="6858000"/>
          </a:xfrm>
          <a:prstGeom prst="rect">
            <a:avLst/>
          </a:prstGeom>
        </p:spPr>
      </p:pic>
      <p:cxnSp>
        <p:nvCxnSpPr>
          <p:cNvPr id="3" name="直線接點 2"/>
          <p:cNvCxnSpPr/>
          <p:nvPr/>
        </p:nvCxnSpPr>
        <p:spPr>
          <a:xfrm flipV="1">
            <a:off x="391886" y="4194629"/>
            <a:ext cx="11408228" cy="8708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標題 1"/>
          <p:cNvSpPr>
            <a:spLocks noGrp="1"/>
          </p:cNvSpPr>
          <p:nvPr>
            <p:ph type="title"/>
          </p:nvPr>
        </p:nvSpPr>
        <p:spPr>
          <a:xfrm>
            <a:off x="145143" y="365125"/>
            <a:ext cx="4034971" cy="1325563"/>
          </a:xfrm>
        </p:spPr>
        <p:txBody>
          <a:bodyPr>
            <a:normAutofit/>
          </a:bodyPr>
          <a:lstStyle/>
          <a:p>
            <a:pPr algn="ctr"/>
            <a:r>
              <a:rPr lang="zh-TW" altLang="en-US" sz="7200" b="1" dirty="0">
                <a:solidFill>
                  <a:srgbClr val="FFFF00"/>
                </a:solidFill>
                <a:latin typeface="微軟正黑體" panose="020B0604030504040204" pitchFamily="34" charset="-120"/>
                <a:ea typeface="微軟正黑體" panose="020B0604030504040204" pitchFamily="34" charset="-120"/>
              </a:rPr>
              <a:t>煙層高度</a:t>
            </a:r>
          </a:p>
        </p:txBody>
      </p:sp>
      <p:sp>
        <p:nvSpPr>
          <p:cNvPr id="7" name="向上箭號 6"/>
          <p:cNvSpPr/>
          <p:nvPr/>
        </p:nvSpPr>
        <p:spPr>
          <a:xfrm>
            <a:off x="1244183" y="1658145"/>
            <a:ext cx="1175658" cy="256902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標題 1"/>
          <p:cNvSpPr txBox="1">
            <a:spLocks/>
          </p:cNvSpPr>
          <p:nvPr/>
        </p:nvSpPr>
        <p:spPr>
          <a:xfrm>
            <a:off x="-185473" y="4790339"/>
            <a:ext cx="4034971" cy="19407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7200" b="1" dirty="0">
                <a:solidFill>
                  <a:srgbClr val="FFFF00"/>
                </a:solidFill>
                <a:latin typeface="微軟正黑體" panose="020B0604030504040204" pitchFamily="34" charset="-120"/>
                <a:ea typeface="微軟正黑體" panose="020B0604030504040204" pitchFamily="34" charset="-120"/>
              </a:rPr>
              <a:t>低姿勢</a:t>
            </a:r>
            <a:endParaRPr lang="en-US" altLang="zh-TW" sz="7200" b="1" dirty="0">
              <a:solidFill>
                <a:srgbClr val="FFFF00"/>
              </a:solidFill>
              <a:latin typeface="微軟正黑體" panose="020B0604030504040204" pitchFamily="34" charset="-120"/>
              <a:ea typeface="微軟正黑體" panose="020B0604030504040204" pitchFamily="34" charset="-120"/>
            </a:endParaRPr>
          </a:p>
          <a:p>
            <a:pPr algn="ctr"/>
            <a:r>
              <a:rPr lang="zh-TW" altLang="en-US" sz="7200" b="1" dirty="0">
                <a:solidFill>
                  <a:schemeClr val="bg1"/>
                </a:solidFill>
                <a:latin typeface="微軟正黑體" panose="020B0604030504040204" pitchFamily="34" charset="-120"/>
                <a:ea typeface="微軟正黑體" panose="020B0604030504040204" pitchFamily="34" charset="-120"/>
              </a:rPr>
              <a:t>安全</a:t>
            </a:r>
          </a:p>
        </p:txBody>
      </p:sp>
    </p:spTree>
    <p:extLst>
      <p:ext uri="{BB962C8B-B14F-4D97-AF65-F5344CB8AC3E}">
        <p14:creationId xmlns:p14="http://schemas.microsoft.com/office/powerpoint/2010/main" val="425979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par>
                                <p:cTn id="8" presetID="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957277"/>
          </a:xfrm>
          <a:prstGeom prst="rect">
            <a:avLst/>
          </a:prstGeom>
        </p:spPr>
      </p:pic>
      <p:sp>
        <p:nvSpPr>
          <p:cNvPr id="9" name="文字方塊 8"/>
          <p:cNvSpPr txBox="1"/>
          <p:nvPr/>
        </p:nvSpPr>
        <p:spPr>
          <a:xfrm>
            <a:off x="0" y="1017432"/>
            <a:ext cx="12192000" cy="1569660"/>
          </a:xfrm>
          <a:prstGeom prst="rect">
            <a:avLst/>
          </a:prstGeom>
          <a:solidFill>
            <a:schemeClr val="tx1">
              <a:alpha val="72000"/>
            </a:schemeClr>
          </a:solidFill>
        </p:spPr>
        <p:txBody>
          <a:bodyPr wrap="square" rtlCol="0">
            <a:spAutoFit/>
          </a:bodyPr>
          <a:lstStyle/>
          <a:p>
            <a:pPr algn="ctr"/>
            <a:r>
              <a:rPr lang="zh-TW" altLang="en-US" sz="9600" b="1" dirty="0">
                <a:solidFill>
                  <a:srgbClr val="FFFF00"/>
                </a:solidFill>
                <a:latin typeface="微軟正黑體" panose="020B0604030504040204" pitchFamily="34" charset="-120"/>
                <a:ea typeface="微軟正黑體" panose="020B0604030504040204" pitchFamily="34" charset="-120"/>
              </a:rPr>
              <a:t>低姿勢爬行 </a:t>
            </a:r>
            <a:r>
              <a:rPr lang="zh-TW" altLang="en-US" sz="7200" b="1" dirty="0">
                <a:solidFill>
                  <a:schemeClr val="bg1"/>
                </a:solidFill>
                <a:latin typeface="微軟正黑體" panose="020B0604030504040204" pitchFamily="34" charset="-120"/>
                <a:ea typeface="微軟正黑體" panose="020B0604030504040204" pitchFamily="34" charset="-120"/>
              </a:rPr>
              <a:t>從小訓練</a:t>
            </a:r>
          </a:p>
        </p:txBody>
      </p:sp>
      <p:sp>
        <p:nvSpPr>
          <p:cNvPr id="4" name="文字方塊 3"/>
          <p:cNvSpPr txBox="1"/>
          <p:nvPr/>
        </p:nvSpPr>
        <p:spPr>
          <a:xfrm>
            <a:off x="8169375" y="5408045"/>
            <a:ext cx="3717825" cy="1200329"/>
          </a:xfrm>
          <a:prstGeom prst="rect">
            <a:avLst/>
          </a:prstGeom>
          <a:solidFill>
            <a:schemeClr val="tx1"/>
          </a:solidFill>
          <a:ln w="76200">
            <a:noFill/>
          </a:ln>
        </p:spPr>
        <p:txBody>
          <a:bodyPr wrap="square" rtlCol="0">
            <a:spAutoFit/>
          </a:bodyPr>
          <a:lstStyle/>
          <a:p>
            <a:r>
              <a:rPr lang="zh-TW" altLang="en-US" sz="7200" b="1" dirty="0">
                <a:solidFill>
                  <a:srgbClr val="FFFF00"/>
                </a:solidFill>
                <a:latin typeface="微軟正黑體" panose="020B0604030504040204" pitchFamily="34" charset="-120"/>
                <a:ea typeface="微軟正黑體" panose="020B0604030504040204" pitchFamily="34" charset="-120"/>
              </a:rPr>
              <a:t>下樓梯？</a:t>
            </a:r>
          </a:p>
        </p:txBody>
      </p:sp>
    </p:spTree>
    <p:extLst>
      <p:ext uri="{BB962C8B-B14F-4D97-AF65-F5344CB8AC3E}">
        <p14:creationId xmlns:p14="http://schemas.microsoft.com/office/powerpoint/2010/main" val="144378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rgbClr val="FFFF00"/>
                </a:solidFill>
              </a:rPr>
              <a:t>垂直</a:t>
            </a:r>
            <a:r>
              <a:rPr lang="zh-TW" altLang="en-US" dirty="0"/>
              <a:t>的低姿勢爬行</a:t>
            </a:r>
          </a:p>
        </p:txBody>
      </p:sp>
      <p:pic>
        <p:nvPicPr>
          <p:cNvPr id="1026" name="Picture 2" descr="C:\Users\user\Desktop\IMG_5605.JPG"/>
          <p:cNvPicPr>
            <a:picLocks noChangeAspect="1" noChangeArrowheads="1"/>
          </p:cNvPicPr>
          <p:nvPr/>
        </p:nvPicPr>
        <p:blipFill>
          <a:blip r:embed="rId3" cstate="print"/>
          <a:srcRect/>
          <a:stretch>
            <a:fillRect/>
          </a:stretch>
        </p:blipFill>
        <p:spPr bwMode="auto">
          <a:xfrm>
            <a:off x="830359" y="1523999"/>
            <a:ext cx="3835770" cy="5114360"/>
          </a:xfrm>
          <a:prstGeom prst="rect">
            <a:avLst/>
          </a:prstGeom>
          <a:noFill/>
        </p:spPr>
      </p:pic>
      <p:pic>
        <p:nvPicPr>
          <p:cNvPr id="1027" name="Picture 3" descr="C:\Users\user\Desktop\IMG_5610.JPG"/>
          <p:cNvPicPr>
            <a:picLocks noChangeAspect="1" noChangeArrowheads="1"/>
          </p:cNvPicPr>
          <p:nvPr/>
        </p:nvPicPr>
        <p:blipFill>
          <a:blip r:embed="rId4" cstate="print"/>
          <a:srcRect/>
          <a:stretch>
            <a:fillRect/>
          </a:stretch>
        </p:blipFill>
        <p:spPr bwMode="auto">
          <a:xfrm>
            <a:off x="6705600" y="1526987"/>
            <a:ext cx="3854824" cy="5139766"/>
          </a:xfrm>
          <a:prstGeom prst="rect">
            <a:avLst/>
          </a:prstGeom>
          <a:noFill/>
        </p:spPr>
      </p:pic>
      <p:sp>
        <p:nvSpPr>
          <p:cNvPr id="5" name="向右箭號 4"/>
          <p:cNvSpPr/>
          <p:nvPr/>
        </p:nvSpPr>
        <p:spPr>
          <a:xfrm>
            <a:off x="5145740" y="3406587"/>
            <a:ext cx="1308847" cy="1004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204" y="-115918"/>
            <a:ext cx="11357811" cy="7558107"/>
          </a:xfrm>
          <a:prstGeom prst="rect">
            <a:avLst/>
          </a:prstGeom>
        </p:spPr>
      </p:pic>
      <p:sp>
        <p:nvSpPr>
          <p:cNvPr id="2" name="標題 1"/>
          <p:cNvSpPr>
            <a:spLocks noGrp="1"/>
          </p:cNvSpPr>
          <p:nvPr>
            <p:ph type="title"/>
          </p:nvPr>
        </p:nvSpPr>
        <p:spPr>
          <a:xfrm>
            <a:off x="6039839" y="3663135"/>
            <a:ext cx="5757468" cy="2539294"/>
          </a:xfrm>
          <a:solidFill>
            <a:schemeClr val="tx1">
              <a:alpha val="65000"/>
            </a:schemeClr>
          </a:solidFill>
        </p:spPr>
        <p:txBody>
          <a:bodyPr>
            <a:noAutofit/>
          </a:bodyPr>
          <a:lstStyle/>
          <a:p>
            <a:r>
              <a:rPr lang="zh-TW" altLang="en-US" sz="5400" dirty="0" smtClean="0"/>
              <a:t>其實</a:t>
            </a:r>
            <a:r>
              <a:rPr lang="zh-TW" altLang="en-US" sz="5400" b="1" dirty="0" smtClean="0">
                <a:effectLst/>
              </a:rPr>
              <a:t>濕毛巾</a:t>
            </a:r>
            <a:r>
              <a:rPr lang="en-US" altLang="zh-TW" sz="5400" b="1" dirty="0" smtClean="0">
                <a:effectLst/>
              </a:rPr>
              <a:t/>
            </a:r>
            <a:br>
              <a:rPr lang="en-US" altLang="zh-TW" sz="5400" b="1" dirty="0" smtClean="0">
                <a:effectLst/>
              </a:rPr>
            </a:br>
            <a:r>
              <a:rPr lang="zh-TW" altLang="en-US" sz="5400" dirty="0" smtClean="0"/>
              <a:t>抵擋不了火場</a:t>
            </a:r>
            <a:r>
              <a:rPr lang="zh-TW" altLang="en-US" sz="5400" dirty="0"/>
              <a:t>濃煙</a:t>
            </a:r>
            <a:endParaRPr lang="zh-TW" altLang="en-US" sz="5400" b="1" dirty="0">
              <a:effectLst/>
            </a:endParaRPr>
          </a:p>
        </p:txBody>
      </p:sp>
      <p:pic>
        <p:nvPicPr>
          <p:cNvPr id="4098" name="Picture 2" descr="https://tse4.mm.bing.net/th?id=OIP.Mda3af684b5cba7fda49d809cdb899c62H0&amp;pid=15.1&amp;P=0&amp;w=300&amp;h=30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1" t="855" r="-2441"/>
          <a:stretch/>
        </p:blipFill>
        <p:spPr bwMode="auto">
          <a:xfrm rot="20986645">
            <a:off x="-1121389" y="-1008089"/>
            <a:ext cx="6695627" cy="9342449"/>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244574" y="552840"/>
            <a:ext cx="4784625" cy="1015663"/>
          </a:xfrm>
          <a:prstGeom prst="rect">
            <a:avLst/>
          </a:prstGeom>
          <a:noFill/>
        </p:spPr>
        <p:txBody>
          <a:bodyPr wrap="square" rtlCol="0">
            <a:spAutoFit/>
          </a:bodyPr>
          <a:lstStyle/>
          <a:p>
            <a:r>
              <a:rPr lang="zh-TW" altLang="en-US" sz="6000" b="1" dirty="0" smtClean="0">
                <a:solidFill>
                  <a:srgbClr val="FFFF00"/>
                </a:solidFill>
                <a:latin typeface="微軟正黑體" panose="020B0604030504040204" pitchFamily="34" charset="-120"/>
                <a:ea typeface="微軟正黑體" panose="020B0604030504040204" pitchFamily="34" charset="-120"/>
              </a:rPr>
              <a:t>那</a:t>
            </a:r>
            <a:r>
              <a:rPr lang="zh-TW" altLang="en-US" sz="6000" b="1" dirty="0">
                <a:solidFill>
                  <a:srgbClr val="FFFF00"/>
                </a:solidFill>
                <a:latin typeface="微軟正黑體" panose="020B0604030504040204" pitchFamily="34" charset="-120"/>
                <a:ea typeface="微軟正黑體" panose="020B0604030504040204" pitchFamily="34" charset="-120"/>
              </a:rPr>
              <a:t>濕</a:t>
            </a:r>
            <a:r>
              <a:rPr lang="zh-TW" altLang="en-US" sz="6000" b="1" dirty="0" smtClean="0">
                <a:solidFill>
                  <a:srgbClr val="FFFF00"/>
                </a:solidFill>
                <a:latin typeface="微軟正黑體" panose="020B0604030504040204" pitchFamily="34" charset="-120"/>
                <a:ea typeface="微軟正黑體" panose="020B0604030504040204" pitchFamily="34" charset="-120"/>
              </a:rPr>
              <a:t>毛巾呢</a:t>
            </a:r>
            <a:r>
              <a:rPr lang="en-US" altLang="zh-TW" sz="6000" b="1" dirty="0" smtClean="0">
                <a:solidFill>
                  <a:srgbClr val="FFFF00"/>
                </a:solidFill>
                <a:latin typeface="微軟正黑體" panose="020B0604030504040204" pitchFamily="34" charset="-120"/>
                <a:ea typeface="微軟正黑體" panose="020B0604030504040204" pitchFamily="34" charset="-120"/>
              </a:rPr>
              <a:t>…</a:t>
            </a:r>
            <a:endParaRPr lang="zh-TW" altLang="en-US" sz="6000" b="1" dirty="0">
              <a:solidFill>
                <a:srgbClr val="FFFF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63797421"/>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07211" y="483078"/>
            <a:ext cx="10515600" cy="1325563"/>
          </a:xfrm>
        </p:spPr>
        <p:txBody>
          <a:bodyPr/>
          <a:lstStyle/>
          <a:p>
            <a:r>
              <a:rPr lang="zh-TW" altLang="en-US" sz="5400" dirty="0"/>
              <a:t>濕毛巾於火場</a:t>
            </a:r>
            <a:r>
              <a:rPr lang="zh-TW" altLang="en-US" sz="8800" dirty="0">
                <a:solidFill>
                  <a:srgbClr val="FFFF00"/>
                </a:solidFill>
              </a:rPr>
              <a:t>不適用</a:t>
            </a:r>
            <a:r>
              <a:rPr lang="zh-TW" altLang="en-US" sz="5400" dirty="0"/>
              <a:t>原因</a:t>
            </a:r>
          </a:p>
        </p:txBody>
      </p:sp>
      <p:sp>
        <p:nvSpPr>
          <p:cNvPr id="3" name="內容版面配置區 2"/>
          <p:cNvSpPr>
            <a:spLocks noGrp="1"/>
          </p:cNvSpPr>
          <p:nvPr>
            <p:ph idx="1"/>
          </p:nvPr>
        </p:nvSpPr>
        <p:spPr>
          <a:xfrm>
            <a:off x="613914" y="2671014"/>
            <a:ext cx="2370827" cy="848563"/>
          </a:xfrm>
        </p:spPr>
        <p:txBody>
          <a:bodyPr>
            <a:normAutofit/>
          </a:bodyPr>
          <a:lstStyle/>
          <a:p>
            <a:r>
              <a:rPr lang="zh-TW" altLang="en-US" sz="4800" dirty="0"/>
              <a:t>毒氣</a:t>
            </a:r>
            <a:endParaRPr lang="en-US" altLang="zh-TW" sz="4800" dirty="0"/>
          </a:p>
        </p:txBody>
      </p:sp>
      <p:sp>
        <p:nvSpPr>
          <p:cNvPr id="4" name="內容版面配置區 2"/>
          <p:cNvSpPr txBox="1">
            <a:spLocks/>
          </p:cNvSpPr>
          <p:nvPr/>
        </p:nvSpPr>
        <p:spPr>
          <a:xfrm>
            <a:off x="2922917" y="2656935"/>
            <a:ext cx="2753264" cy="931653"/>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48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mn-cs"/>
              </a:rPr>
              <a:t>浪費時間</a:t>
            </a:r>
            <a:endParaRPr kumimoji="0" lang="en-US" altLang="zh-TW" sz="48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mn-cs"/>
            </a:endParaRPr>
          </a:p>
        </p:txBody>
      </p:sp>
      <p:sp>
        <p:nvSpPr>
          <p:cNvPr id="5" name="內容版面配置區 2"/>
          <p:cNvSpPr txBox="1">
            <a:spLocks/>
          </p:cNvSpPr>
          <p:nvPr/>
        </p:nvSpPr>
        <p:spPr>
          <a:xfrm>
            <a:off x="8251166" y="2682516"/>
            <a:ext cx="3940834" cy="681785"/>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48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mn-cs"/>
              </a:rPr>
              <a:t>無法快速逃生</a:t>
            </a:r>
            <a:endParaRPr kumimoji="0" lang="en-US" altLang="zh-TW" sz="48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mn-cs"/>
            </a:endParaRPr>
          </a:p>
        </p:txBody>
      </p:sp>
      <p:sp>
        <p:nvSpPr>
          <p:cNvPr id="6" name="內容版面配置區 2"/>
          <p:cNvSpPr txBox="1">
            <a:spLocks/>
          </p:cNvSpPr>
          <p:nvPr/>
        </p:nvSpPr>
        <p:spPr>
          <a:xfrm>
            <a:off x="6264216" y="2662387"/>
            <a:ext cx="1982637" cy="822686"/>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48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mn-cs"/>
              </a:rPr>
              <a:t>高溫</a:t>
            </a:r>
            <a:endParaRPr kumimoji="0" lang="en-US" altLang="zh-TW" sz="48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mn-cs"/>
            </a:endParaRPr>
          </a:p>
        </p:txBody>
      </p:sp>
      <p:pic>
        <p:nvPicPr>
          <p:cNvPr id="109570" name="Picture 2" descr="https://40.media.tumblr.com/1080af581eb9c2b0fa2b51fc579783d4/tumblr_nzhkorLW1z1ufwi1po1_1280.jpg"/>
          <p:cNvPicPr>
            <a:picLocks noChangeArrowheads="1"/>
          </p:cNvPicPr>
          <p:nvPr/>
        </p:nvPicPr>
        <p:blipFill>
          <a:blip r:embed="rId2" cstate="print"/>
          <a:srcRect b="8562"/>
          <a:stretch>
            <a:fillRect/>
          </a:stretch>
        </p:blipFill>
        <p:spPr bwMode="auto">
          <a:xfrm>
            <a:off x="119704" y="3495680"/>
            <a:ext cx="2755961" cy="2520000"/>
          </a:xfrm>
          <a:prstGeom prst="rect">
            <a:avLst/>
          </a:prstGeom>
          <a:noFill/>
        </p:spPr>
      </p:pic>
      <p:pic>
        <p:nvPicPr>
          <p:cNvPr id="109572" name="Picture 4" descr="http://img.twlq.com/zswatch/20120921164219997.jpg"/>
          <p:cNvPicPr>
            <a:picLocks noChangeArrowheads="1"/>
          </p:cNvPicPr>
          <p:nvPr/>
        </p:nvPicPr>
        <p:blipFill>
          <a:blip r:embed="rId3" cstate="print"/>
          <a:srcRect t="9695" b="8772"/>
          <a:stretch>
            <a:fillRect/>
          </a:stretch>
        </p:blipFill>
        <p:spPr bwMode="auto">
          <a:xfrm>
            <a:off x="3051903" y="3467818"/>
            <a:ext cx="2520000" cy="2520000"/>
          </a:xfrm>
          <a:prstGeom prst="rect">
            <a:avLst/>
          </a:prstGeom>
          <a:noFill/>
        </p:spPr>
      </p:pic>
      <p:pic>
        <p:nvPicPr>
          <p:cNvPr id="109574" name="Picture 6" descr="http://n5.map.pg0.cn/T1fKEvB_Ev1RCvBVdK"/>
          <p:cNvPicPr>
            <a:picLocks noChangeArrowheads="1"/>
          </p:cNvPicPr>
          <p:nvPr/>
        </p:nvPicPr>
        <p:blipFill>
          <a:blip r:embed="rId4" cstate="print"/>
          <a:srcRect/>
          <a:stretch>
            <a:fillRect/>
          </a:stretch>
        </p:blipFill>
        <p:spPr bwMode="auto">
          <a:xfrm>
            <a:off x="5762744" y="3444095"/>
            <a:ext cx="2520000" cy="2520000"/>
          </a:xfrm>
          <a:prstGeom prst="rect">
            <a:avLst/>
          </a:prstGeom>
          <a:noFill/>
        </p:spPr>
      </p:pic>
      <p:pic>
        <p:nvPicPr>
          <p:cNvPr id="109576" name="Picture 8" descr="http://ichef-1.bbci.co.uk/news/ws/660/amz/worldservice/live/assets/images/2015/04/09/150409223434__82103614_jogging-feet-blur-think-624.jpg"/>
          <p:cNvPicPr>
            <a:picLocks noChangeArrowheads="1"/>
          </p:cNvPicPr>
          <p:nvPr/>
        </p:nvPicPr>
        <p:blipFill>
          <a:blip r:embed="rId5" cstate="print"/>
          <a:srcRect/>
          <a:stretch>
            <a:fillRect/>
          </a:stretch>
        </p:blipFill>
        <p:spPr bwMode="auto">
          <a:xfrm>
            <a:off x="8471438" y="3450656"/>
            <a:ext cx="3346750" cy="252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blinds(horizontal)">
                                      <p:cBhvr>
                                        <p:cTn id="7" dur="500"/>
                                        <p:tgtEl>
                                          <p:spTgt spid="109570"/>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9572"/>
                                        </p:tgtEl>
                                        <p:attrNameLst>
                                          <p:attrName>style.visibility</p:attrName>
                                        </p:attrNameLst>
                                      </p:cBhvr>
                                      <p:to>
                                        <p:strVal val="visible"/>
                                      </p:to>
                                    </p:set>
                                    <p:animEffect transition="in" filter="blinds(horizontal)">
                                      <p:cBhvr>
                                        <p:cTn id="11" dur="500"/>
                                        <p:tgtEl>
                                          <p:spTgt spid="109572"/>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09574"/>
                                        </p:tgtEl>
                                        <p:attrNameLst>
                                          <p:attrName>style.visibility</p:attrName>
                                        </p:attrNameLst>
                                      </p:cBhvr>
                                      <p:to>
                                        <p:strVal val="visible"/>
                                      </p:to>
                                    </p:set>
                                    <p:animEffect transition="in" filter="blinds(horizontal)">
                                      <p:cBhvr>
                                        <p:cTn id="15" dur="500"/>
                                        <p:tgtEl>
                                          <p:spTgt spid="109574"/>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09576"/>
                                        </p:tgtEl>
                                        <p:attrNameLst>
                                          <p:attrName>style.visibility</p:attrName>
                                        </p:attrNameLst>
                                      </p:cBhvr>
                                      <p:to>
                                        <p:strVal val="visible"/>
                                      </p:to>
                                    </p:set>
                                    <p:animEffect transition="in" filter="blinds(horizontal)">
                                      <p:cBhvr>
                                        <p:cTn id="19" dur="500"/>
                                        <p:tgtEl>
                                          <p:spTgt spid="109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endParaRPr lang="zh-TW" altLang="en-US" dirty="0"/>
          </a:p>
        </p:txBody>
      </p:sp>
      <p:grpSp>
        <p:nvGrpSpPr>
          <p:cNvPr id="8" name="群組 7"/>
          <p:cNvGrpSpPr/>
          <p:nvPr/>
        </p:nvGrpSpPr>
        <p:grpSpPr>
          <a:xfrm>
            <a:off x="0" y="-4975"/>
            <a:ext cx="12175958" cy="6911101"/>
            <a:chOff x="0" y="-4975"/>
            <a:chExt cx="12175958" cy="6911101"/>
          </a:xfrm>
        </p:grpSpPr>
        <p:pic>
          <p:nvPicPr>
            <p:cNvPr id="12" name="圖片 11" descr="https://pic.pimg.tw/zanet8574/1442561465-1126372684_n.jpg"/>
            <p:cNvPicPr/>
            <p:nvPr/>
          </p:nvPicPr>
          <p:blipFill>
            <a:blip r:embed="rId3" cstate="print">
              <a:grayscl/>
            </a:blip>
            <a:srcRect r="50070"/>
            <a:stretch>
              <a:fillRect/>
            </a:stretch>
          </p:blipFill>
          <p:spPr bwMode="auto">
            <a:xfrm>
              <a:off x="0" y="0"/>
              <a:ext cx="6208295" cy="6858000"/>
            </a:xfrm>
            <a:prstGeom prst="rect">
              <a:avLst/>
            </a:prstGeom>
            <a:noFill/>
          </p:spPr>
        </p:pic>
        <p:pic>
          <p:nvPicPr>
            <p:cNvPr id="16" name="Picture 2" descr="https://pic.pimg.tw/zanet8574/1442561465-1126372684_n.jpg"/>
            <p:cNvPicPr>
              <a:picLocks noChangeAspect="1" noChangeArrowheads="1"/>
            </p:cNvPicPr>
            <p:nvPr/>
          </p:nvPicPr>
          <p:blipFill>
            <a:blip r:embed="rId3" cstate="print">
              <a:lum contrast="16000"/>
            </a:blip>
            <a:srcRect l="50921"/>
            <a:stretch>
              <a:fillRect/>
            </a:stretch>
          </p:blipFill>
          <p:spPr bwMode="auto">
            <a:xfrm>
              <a:off x="6192253" y="-4975"/>
              <a:ext cx="5983705" cy="6911101"/>
            </a:xfrm>
            <a:prstGeom prst="rect">
              <a:avLst/>
            </a:prstGeom>
            <a:noFill/>
          </p:spPr>
        </p:pic>
      </p:grpSp>
      <p:sp>
        <p:nvSpPr>
          <p:cNvPr id="17" name="標題 1"/>
          <p:cNvSpPr txBox="1">
            <a:spLocks/>
          </p:cNvSpPr>
          <p:nvPr/>
        </p:nvSpPr>
        <p:spPr>
          <a:xfrm>
            <a:off x="5060903" y="1861935"/>
            <a:ext cx="2206171" cy="22932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r>
              <a:rPr lang="en-US" altLang="zh-TW" sz="15000" dirty="0" err="1">
                <a:solidFill>
                  <a:srgbClr val="FF0000"/>
                </a:solidFill>
                <a:ea typeface="金梅超黑破裂字形" pitchFamily="49" charset="-120"/>
              </a:rPr>
              <a:t>vs</a:t>
            </a:r>
            <a:endParaRPr lang="zh-TW" altLang="en-US" sz="15000" dirty="0">
              <a:solidFill>
                <a:srgbClr val="FF0000"/>
              </a:solidFill>
              <a:ea typeface="金梅超黑破裂字形" pitchFamily="49" charset="-120"/>
            </a:endParaRPr>
          </a:p>
        </p:txBody>
      </p:sp>
      <p:sp>
        <p:nvSpPr>
          <p:cNvPr id="19" name="標題 1"/>
          <p:cNvSpPr txBox="1">
            <a:spLocks/>
          </p:cNvSpPr>
          <p:nvPr/>
        </p:nvSpPr>
        <p:spPr>
          <a:xfrm>
            <a:off x="7142747" y="4518908"/>
            <a:ext cx="4086727" cy="2026271"/>
          </a:xfrm>
          <a:prstGeom prst="rect">
            <a:avLst/>
          </a:prstGeom>
          <a:solidFill>
            <a:schemeClr val="accent4">
              <a:lumMod val="60000"/>
              <a:lumOff val="40000"/>
              <a:alpha val="58000"/>
            </a:schemeClr>
          </a:solidFill>
          <a:effectLst>
            <a:softEdge rad="127000"/>
          </a:effectLst>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15000" b="1" i="0" u="none" strike="noStrike" kern="1200" cap="none" spc="0" normalizeH="0" baseline="0" noProof="0" dirty="0" smtClean="0">
                <a:ln>
                  <a:noFill/>
                </a:ln>
                <a:solidFill>
                  <a:srgbClr val="FF0000"/>
                </a:solidFill>
                <a:effectLst/>
                <a:uLnTx/>
                <a:uFillTx/>
                <a:latin typeface="微軟正黑體" panose="020B0604030504040204" pitchFamily="34" charset="-120"/>
                <a:ea typeface="金梅超黑破裂字形" pitchFamily="49" charset="-120"/>
                <a:cs typeface="+mj-cs"/>
              </a:rPr>
              <a:t>明天</a:t>
            </a:r>
            <a:endParaRPr kumimoji="0" lang="zh-TW" altLang="en-US" sz="15000" b="1" i="0" u="none" strike="noStrike" kern="1200" cap="none" spc="0" normalizeH="0" baseline="0" noProof="0" dirty="0">
              <a:ln>
                <a:noFill/>
              </a:ln>
              <a:solidFill>
                <a:srgbClr val="FF0000"/>
              </a:solidFill>
              <a:effectLst/>
              <a:uLnTx/>
              <a:uFillTx/>
              <a:latin typeface="微軟正黑體" panose="020B0604030504040204" pitchFamily="34" charset="-120"/>
              <a:ea typeface="金梅超黑破裂字形" pitchFamily="49" charset="-120"/>
              <a:cs typeface="+mj-cs"/>
            </a:endParaRPr>
          </a:p>
        </p:txBody>
      </p:sp>
      <p:sp>
        <p:nvSpPr>
          <p:cNvPr id="20" name="標題 1"/>
          <p:cNvSpPr txBox="1">
            <a:spLocks/>
          </p:cNvSpPr>
          <p:nvPr/>
        </p:nvSpPr>
        <p:spPr>
          <a:xfrm>
            <a:off x="400194" y="267750"/>
            <a:ext cx="4270829" cy="22932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r>
              <a:rPr lang="zh-TW" altLang="en-US" sz="15000" dirty="0">
                <a:solidFill>
                  <a:srgbClr val="FF0000"/>
                </a:solidFill>
                <a:ea typeface="金梅超黑破裂字形" pitchFamily="49" charset="-120"/>
              </a:rPr>
              <a:t>意外</a:t>
            </a:r>
          </a:p>
        </p:txBody>
      </p:sp>
    </p:spTree>
    <p:extLst>
      <p:ext uri="{BB962C8B-B14F-4D97-AF65-F5344CB8AC3E}">
        <p14:creationId xmlns:p14="http://schemas.microsoft.com/office/powerpoint/2010/main" val="52235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50676" y="0"/>
            <a:ext cx="9226353" cy="8559537"/>
          </a:xfrm>
        </p:spPr>
      </p:pic>
      <p:sp>
        <p:nvSpPr>
          <p:cNvPr id="7" name="標題 1"/>
          <p:cNvSpPr>
            <a:spLocks noGrp="1"/>
          </p:cNvSpPr>
          <p:nvPr>
            <p:ph type="title"/>
          </p:nvPr>
        </p:nvSpPr>
        <p:spPr>
          <a:xfrm>
            <a:off x="324852" y="904967"/>
            <a:ext cx="2510590" cy="898358"/>
          </a:xfrm>
          <a:solidFill>
            <a:schemeClr val="tx1">
              <a:alpha val="65000"/>
            </a:schemeClr>
          </a:solidFill>
        </p:spPr>
        <p:txBody>
          <a:bodyPr/>
          <a:lstStyle/>
          <a:p>
            <a:pPr algn="ctr"/>
            <a:r>
              <a:rPr lang="zh-TW" altLang="en-US" sz="8000" dirty="0" smtClean="0">
                <a:solidFill>
                  <a:srgbClr val="FFFF00"/>
                </a:solidFill>
              </a:rPr>
              <a:t>浴室</a:t>
            </a:r>
            <a:r>
              <a:rPr lang="en-US" altLang="zh-TW" sz="8000" dirty="0">
                <a:solidFill>
                  <a:srgbClr val="FFFF00"/>
                </a:solidFill>
              </a:rPr>
              <a:t>?</a:t>
            </a:r>
            <a:endParaRPr lang="zh-TW" altLang="en-US" sz="8000" dirty="0">
              <a:solidFill>
                <a:srgbClr val="FFFF00"/>
              </a:solidFill>
            </a:endParaRPr>
          </a:p>
        </p:txBody>
      </p:sp>
      <p:grpSp>
        <p:nvGrpSpPr>
          <p:cNvPr id="2" name="群組 1"/>
          <p:cNvGrpSpPr/>
          <p:nvPr/>
        </p:nvGrpSpPr>
        <p:grpSpPr>
          <a:xfrm>
            <a:off x="209617" y="2932882"/>
            <a:ext cx="6094929" cy="2759025"/>
            <a:chOff x="209617" y="2932882"/>
            <a:chExt cx="6094929" cy="2759025"/>
          </a:xfrm>
        </p:grpSpPr>
        <p:sp>
          <p:nvSpPr>
            <p:cNvPr id="5" name="標題 1"/>
            <p:cNvSpPr txBox="1">
              <a:spLocks/>
            </p:cNvSpPr>
            <p:nvPr/>
          </p:nvSpPr>
          <p:spPr>
            <a:xfrm>
              <a:off x="402124" y="2932882"/>
              <a:ext cx="2965647" cy="898358"/>
            </a:xfrm>
            <a:prstGeom prst="rect">
              <a:avLst/>
            </a:prstGeom>
            <a:solidFill>
              <a:schemeClr val="tx1">
                <a:alpha val="6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zh-TW" altLang="en-US" dirty="0" smtClean="0">
                  <a:solidFill>
                    <a:schemeClr val="accent3">
                      <a:lumMod val="60000"/>
                      <a:lumOff val="40000"/>
                    </a:schemeClr>
                  </a:solidFill>
                </a:rPr>
                <a:t>有水耶</a:t>
              </a:r>
              <a:r>
                <a:rPr lang="en-US" altLang="zh-TW" dirty="0">
                  <a:solidFill>
                    <a:schemeClr val="accent3">
                      <a:lumMod val="60000"/>
                      <a:lumOff val="40000"/>
                    </a:schemeClr>
                  </a:solidFill>
                </a:rPr>
                <a:t>!</a:t>
              </a:r>
              <a:endParaRPr lang="zh-TW" altLang="en-US" dirty="0">
                <a:solidFill>
                  <a:schemeClr val="accent3">
                    <a:lumMod val="60000"/>
                    <a:lumOff val="40000"/>
                  </a:schemeClr>
                </a:solidFill>
              </a:endParaRPr>
            </a:p>
          </p:txBody>
        </p:sp>
        <p:sp>
          <p:nvSpPr>
            <p:cNvPr id="6" name="標題 1"/>
            <p:cNvSpPr txBox="1">
              <a:spLocks/>
            </p:cNvSpPr>
            <p:nvPr/>
          </p:nvSpPr>
          <p:spPr>
            <a:xfrm>
              <a:off x="209617" y="4793549"/>
              <a:ext cx="6094929" cy="898358"/>
            </a:xfrm>
            <a:prstGeom prst="rect">
              <a:avLst/>
            </a:prstGeom>
            <a:solidFill>
              <a:schemeClr val="tx1">
                <a:alpha val="6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zh-TW" altLang="en-US" dirty="0" smtClean="0">
                  <a:solidFill>
                    <a:schemeClr val="accent3">
                      <a:lumMod val="60000"/>
                      <a:lumOff val="40000"/>
                    </a:schemeClr>
                  </a:solidFill>
                </a:rPr>
                <a:t>好地方不躲嗎</a:t>
              </a:r>
              <a:r>
                <a:rPr lang="en-US" altLang="zh-TW" dirty="0" smtClean="0">
                  <a:solidFill>
                    <a:schemeClr val="accent3">
                      <a:lumMod val="60000"/>
                      <a:lumOff val="40000"/>
                    </a:schemeClr>
                  </a:solidFill>
                </a:rPr>
                <a:t>?</a:t>
              </a:r>
              <a:endParaRPr lang="zh-TW" altLang="en-US" dirty="0">
                <a:solidFill>
                  <a:schemeClr val="accent3">
                    <a:lumMod val="60000"/>
                    <a:lumOff val="40000"/>
                  </a:schemeClr>
                </a:solidFill>
              </a:endParaRPr>
            </a:p>
          </p:txBody>
        </p:sp>
      </p:grpSp>
    </p:spTree>
    <p:extLst>
      <p:ext uri="{BB962C8B-B14F-4D97-AF65-F5344CB8AC3E}">
        <p14:creationId xmlns:p14="http://schemas.microsoft.com/office/powerpoint/2010/main" val="304047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版面配置區 248"/>
          <p:cNvPicPr>
            <a:picLocks/>
          </p:cNvPicPr>
          <p:nvPr/>
        </p:nvPicPr>
        <p:blipFill>
          <a:blip r:embed="rId3" cstate="print">
            <a:extLst/>
          </a:blip>
          <a:stretch>
            <a:fillRect/>
          </a:stretch>
        </p:blipFill>
        <p:spPr>
          <a:xfrm rot="21600000">
            <a:off x="1450323" y="-1786955"/>
            <a:ext cx="8048520" cy="9525235"/>
          </a:xfrm>
          <a:prstGeom prst="rect">
            <a:avLst/>
          </a:prstGeom>
        </p:spPr>
      </p:pic>
      <p:sp>
        <p:nvSpPr>
          <p:cNvPr id="5" name="文字方塊 4"/>
          <p:cNvSpPr txBox="1"/>
          <p:nvPr/>
        </p:nvSpPr>
        <p:spPr>
          <a:xfrm>
            <a:off x="1491594" y="2431690"/>
            <a:ext cx="7965976" cy="1569660"/>
          </a:xfrm>
          <a:prstGeom prst="rect">
            <a:avLst/>
          </a:prstGeom>
          <a:solidFill>
            <a:schemeClr val="tx1">
              <a:alpha val="66000"/>
            </a:schemeClr>
          </a:solidFill>
        </p:spPr>
        <p:txBody>
          <a:bodyPr wrap="square" rtlCol="0">
            <a:spAutoFit/>
          </a:bodyPr>
          <a:lstStyle/>
          <a:p>
            <a:r>
              <a:rPr lang="zh-TW" altLang="en-US" sz="9600" b="1" dirty="0">
                <a:solidFill>
                  <a:schemeClr val="bg1"/>
                </a:solidFill>
                <a:latin typeface="微軟正黑體" panose="020B0604030504040204" pitchFamily="34" charset="-120"/>
                <a:ea typeface="微軟正黑體" panose="020B0604030504040204" pitchFamily="34" charset="-120"/>
              </a:rPr>
              <a:t>塑膠門</a:t>
            </a:r>
            <a:r>
              <a:rPr lang="zh-TW" altLang="en-US" sz="7200" b="1" dirty="0">
                <a:solidFill>
                  <a:schemeClr val="bg1"/>
                </a:solidFill>
                <a:latin typeface="微軟正黑體" panose="020B0604030504040204" pitchFamily="34" charset="-120"/>
                <a:ea typeface="微軟正黑體" panose="020B0604030504040204" pitchFamily="34" charset="-120"/>
              </a:rPr>
              <a:t>不耐高溫</a:t>
            </a:r>
          </a:p>
        </p:txBody>
      </p:sp>
      <p:sp>
        <p:nvSpPr>
          <p:cNvPr id="6" name="文字方塊 5"/>
          <p:cNvSpPr txBox="1"/>
          <p:nvPr/>
        </p:nvSpPr>
        <p:spPr>
          <a:xfrm>
            <a:off x="0" y="4001350"/>
            <a:ext cx="12227024" cy="1569660"/>
          </a:xfrm>
          <a:prstGeom prst="rect">
            <a:avLst/>
          </a:prstGeom>
          <a:solidFill>
            <a:schemeClr val="tx1">
              <a:alpha val="66000"/>
            </a:schemeClr>
          </a:solidFill>
        </p:spPr>
        <p:txBody>
          <a:bodyPr wrap="square" rtlCol="0">
            <a:spAutoFit/>
          </a:bodyPr>
          <a:lstStyle/>
          <a:p>
            <a:r>
              <a:rPr lang="zh-TW" altLang="en-US" sz="7200" b="1" dirty="0">
                <a:solidFill>
                  <a:schemeClr val="bg1"/>
                </a:solidFill>
                <a:latin typeface="微軟正黑體" panose="020B0604030504040204" pitchFamily="34" charset="-120"/>
                <a:ea typeface="微軟正黑體" panose="020B0604030504040204" pitchFamily="34" charset="-120"/>
              </a:rPr>
              <a:t>濃煙高溫</a:t>
            </a:r>
            <a:r>
              <a:rPr lang="en-US" altLang="zh-TW" sz="9600" b="1" dirty="0">
                <a:solidFill>
                  <a:srgbClr val="FFFF00"/>
                </a:solidFill>
                <a:latin typeface="微軟正黑體" panose="020B0604030504040204" pitchFamily="34" charset="-120"/>
                <a:ea typeface="微軟正黑體" panose="020B0604030504040204" pitchFamily="34" charset="-120"/>
              </a:rPr>
              <a:t>200~400℃</a:t>
            </a:r>
            <a:r>
              <a:rPr lang="zh-TW" altLang="en-US" sz="7200" b="1" dirty="0">
                <a:solidFill>
                  <a:schemeClr val="bg1"/>
                </a:solidFill>
                <a:latin typeface="微軟正黑體" panose="020B0604030504040204" pitchFamily="34" charset="-120"/>
                <a:ea typeface="微軟正黑體" panose="020B0604030504040204" pitchFamily="34" charset="-120"/>
              </a:rPr>
              <a:t>燒穿</a:t>
            </a:r>
          </a:p>
        </p:txBody>
      </p:sp>
    </p:spTree>
    <p:extLst>
      <p:ext uri="{BB962C8B-B14F-4D97-AF65-F5344CB8AC3E}">
        <p14:creationId xmlns:p14="http://schemas.microsoft.com/office/powerpoint/2010/main" val="5710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user\Desktop\mobile01-3d39bdfbba0c5865d08c1e311c6ca972.jpg"/>
          <p:cNvPicPr>
            <a:picLocks noGrp="1" noChangeAspect="1" noChangeArrowheads="1"/>
          </p:cNvPicPr>
          <p:nvPr>
            <p:ph idx="1"/>
          </p:nvPr>
        </p:nvPicPr>
        <p:blipFill>
          <a:blip r:embed="rId2" cstate="print"/>
          <a:srcRect/>
          <a:stretch>
            <a:fillRect/>
          </a:stretch>
        </p:blipFill>
        <p:spPr bwMode="auto">
          <a:xfrm>
            <a:off x="1" y="65631"/>
            <a:ext cx="12192000" cy="6791157"/>
          </a:xfrm>
          <a:prstGeom prst="rect">
            <a:avLst/>
          </a:prstGeom>
          <a:noFill/>
        </p:spPr>
      </p:pic>
      <p:sp>
        <p:nvSpPr>
          <p:cNvPr id="5" name="橢圓 4"/>
          <p:cNvSpPr/>
          <p:nvPr/>
        </p:nvSpPr>
        <p:spPr>
          <a:xfrm>
            <a:off x="4411580" y="3721768"/>
            <a:ext cx="2598820" cy="2550695"/>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2999875" y="1469164"/>
            <a:ext cx="10700083" cy="1938992"/>
          </a:xfrm>
          <a:prstGeom prst="rect">
            <a:avLst/>
          </a:prstGeom>
          <a:solidFill>
            <a:schemeClr val="tx1">
              <a:alpha val="66000"/>
            </a:schemeClr>
          </a:solidFill>
        </p:spPr>
        <p:txBody>
          <a:bodyPr wrap="square" rtlCol="0">
            <a:spAutoFit/>
          </a:bodyPr>
          <a:lstStyle/>
          <a:p>
            <a:r>
              <a:rPr lang="zh-TW" altLang="en-US" sz="12000" b="1" dirty="0" smtClean="0">
                <a:solidFill>
                  <a:srgbClr val="FFFF00"/>
                </a:solidFill>
                <a:latin typeface="微軟正黑體" panose="020B0604030504040204" pitchFamily="34" charset="-120"/>
                <a:ea typeface="微軟正黑體" panose="020B0604030504040204" pitchFamily="34" charset="-120"/>
              </a:rPr>
              <a:t>煙</a:t>
            </a:r>
            <a:r>
              <a:rPr lang="zh-TW" altLang="en-US" sz="5400" b="1" dirty="0" smtClean="0">
                <a:solidFill>
                  <a:schemeClr val="bg1"/>
                </a:solidFill>
                <a:latin typeface="微軟正黑體" panose="020B0604030504040204" pitchFamily="34" charset="-120"/>
                <a:ea typeface="微軟正黑體" panose="020B0604030504040204" pitchFamily="34" charset="-120"/>
              </a:rPr>
              <a:t>會從氣孔進入</a:t>
            </a:r>
            <a:endParaRPr lang="zh-TW" altLang="en-US" sz="5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3813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overthemaze.files.wordpress.com/2011/11/door-closed-w-little-bo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59" y="-1529"/>
            <a:ext cx="12076531" cy="6862455"/>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240630" y="0"/>
            <a:ext cx="2358189" cy="4339650"/>
          </a:xfrm>
          <a:prstGeom prst="rect">
            <a:avLst/>
          </a:prstGeom>
          <a:noFill/>
        </p:spPr>
        <p:txBody>
          <a:bodyPr wrap="square" rtlCol="0">
            <a:spAutoFit/>
          </a:bodyPr>
          <a:lstStyle/>
          <a:p>
            <a:r>
              <a:rPr lang="zh-TW" altLang="en-US" sz="13800" b="1" dirty="0" smtClean="0">
                <a:solidFill>
                  <a:schemeClr val="bg1"/>
                </a:solidFill>
                <a:latin typeface="標楷體" panose="03000509000000000000" pitchFamily="65" charset="-120"/>
                <a:ea typeface="標楷體" panose="03000509000000000000" pitchFamily="65" charset="-120"/>
              </a:rPr>
              <a:t>關</a:t>
            </a:r>
            <a:r>
              <a:rPr lang="zh-TW" altLang="en-US" sz="13800" b="1" dirty="0">
                <a:solidFill>
                  <a:schemeClr val="bg1"/>
                </a:solidFill>
                <a:latin typeface="標楷體" panose="03000509000000000000" pitchFamily="65" charset="-120"/>
                <a:ea typeface="標楷體" panose="03000509000000000000" pitchFamily="65" charset="-120"/>
              </a:rPr>
              <a:t>門</a:t>
            </a:r>
          </a:p>
        </p:txBody>
      </p:sp>
    </p:spTree>
    <p:extLst>
      <p:ext uri="{BB962C8B-B14F-4D97-AF65-F5344CB8AC3E}">
        <p14:creationId xmlns:p14="http://schemas.microsoft.com/office/powerpoint/2010/main" val="38366946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3795" y="0"/>
            <a:ext cx="4631775" cy="6741994"/>
          </a:xfrm>
          <a:prstGeom prst="rect">
            <a:avLst/>
          </a:prstGeom>
          <a:solidFill>
            <a:srgbClr val="FFFFFF">
              <a:shade val="85000"/>
            </a:srgbClr>
          </a:solidFill>
          <a:ln w="190500" cap="rnd">
            <a:solidFill>
              <a:srgbClr val="FF33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2164" y="0"/>
            <a:ext cx="5063598" cy="6741994"/>
          </a:xfrm>
          <a:prstGeom prst="rect">
            <a:avLst/>
          </a:prstGeom>
          <a:solidFill>
            <a:srgbClr val="FFFFFF">
              <a:shade val="85000"/>
            </a:srgbClr>
          </a:solidFill>
          <a:ln w="190500" cap="rnd">
            <a:solidFill>
              <a:schemeClr val="bg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448189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44" y="-19050"/>
            <a:ext cx="11974206" cy="8082255"/>
          </a:xfrm>
          <a:prstGeom prst="rect">
            <a:avLst/>
          </a:prstGeom>
        </p:spPr>
      </p:pic>
      <p:sp>
        <p:nvSpPr>
          <p:cNvPr id="2" name="標題 1"/>
          <p:cNvSpPr>
            <a:spLocks noGrp="1"/>
          </p:cNvSpPr>
          <p:nvPr>
            <p:ph type="title"/>
          </p:nvPr>
        </p:nvSpPr>
        <p:spPr>
          <a:xfrm>
            <a:off x="0" y="1765681"/>
            <a:ext cx="12192000" cy="1325563"/>
          </a:xfrm>
          <a:solidFill>
            <a:schemeClr val="tx1">
              <a:alpha val="78000"/>
            </a:schemeClr>
          </a:solidFill>
        </p:spPr>
        <p:txBody>
          <a:bodyPr/>
          <a:lstStyle/>
          <a:p>
            <a:pPr algn="ctr"/>
            <a:r>
              <a:rPr lang="zh-TW" altLang="en-US" dirty="0">
                <a:solidFill>
                  <a:srgbClr val="FFFF00"/>
                </a:solidFill>
              </a:rPr>
              <a:t>東華大學</a:t>
            </a:r>
            <a:r>
              <a:rPr lang="zh-TW" altLang="en-US" sz="5400" dirty="0">
                <a:solidFill>
                  <a:srgbClr val="FF0000"/>
                </a:solidFill>
              </a:rPr>
              <a:t>學生宿舍</a:t>
            </a:r>
            <a:r>
              <a:rPr lang="zh-TW" altLang="en-US" dirty="0">
                <a:solidFill>
                  <a:srgbClr val="FFFF00"/>
                </a:solidFill>
              </a:rPr>
              <a:t>房間</a:t>
            </a:r>
          </a:p>
        </p:txBody>
      </p:sp>
      <p:sp>
        <p:nvSpPr>
          <p:cNvPr id="5" name="文字方塊 4"/>
          <p:cNvSpPr txBox="1"/>
          <p:nvPr/>
        </p:nvSpPr>
        <p:spPr>
          <a:xfrm>
            <a:off x="9361714" y="6983093"/>
            <a:ext cx="2104572" cy="369332"/>
          </a:xfrm>
          <a:prstGeom prst="rect">
            <a:avLst/>
          </a:prstGeom>
          <a:noFill/>
        </p:spPr>
        <p:txBody>
          <a:bodyPr wrap="square" rtlCol="0">
            <a:spAutoFit/>
          </a:bodyPr>
          <a:lstStyle/>
          <a:p>
            <a:r>
              <a:rPr lang="zh-TW" altLang="en-US" dirty="0"/>
              <a:t>圖片來源：林金宏</a:t>
            </a:r>
          </a:p>
        </p:txBody>
      </p:sp>
    </p:spTree>
    <p:extLst>
      <p:ext uri="{BB962C8B-B14F-4D97-AF65-F5344CB8AC3E}">
        <p14:creationId xmlns:p14="http://schemas.microsoft.com/office/powerpoint/2010/main" val="32779806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內容版面配置區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00557"/>
            <a:ext cx="12192000" cy="8158557"/>
          </a:xfrm>
          <a:prstGeom prst="rect">
            <a:avLst/>
          </a:prstGeom>
        </p:spPr>
      </p:pic>
      <p:sp>
        <p:nvSpPr>
          <p:cNvPr id="6" name="標題 1"/>
          <p:cNvSpPr txBox="1">
            <a:spLocks/>
          </p:cNvSpPr>
          <p:nvPr/>
        </p:nvSpPr>
        <p:spPr>
          <a:xfrm>
            <a:off x="0" y="2030807"/>
            <a:ext cx="12192000" cy="1325563"/>
          </a:xfrm>
          <a:prstGeom prst="rect">
            <a:avLst/>
          </a:prstGeom>
          <a:solidFill>
            <a:schemeClr val="tx1">
              <a:alpha val="78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zh-TW" altLang="en-US" dirty="0">
                <a:solidFill>
                  <a:srgbClr val="FFFF00"/>
                </a:solidFill>
              </a:rPr>
              <a:t>東華大學</a:t>
            </a:r>
            <a:r>
              <a:rPr lang="zh-TW" altLang="en-US" sz="5400" dirty="0">
                <a:solidFill>
                  <a:srgbClr val="FF0000"/>
                </a:solidFill>
              </a:rPr>
              <a:t>學生</a:t>
            </a:r>
            <a:r>
              <a:rPr lang="zh-TW" altLang="en-US" sz="5400" dirty="0" smtClean="0">
                <a:solidFill>
                  <a:srgbClr val="FF0000"/>
                </a:solidFill>
              </a:rPr>
              <a:t>宿舍</a:t>
            </a:r>
            <a:r>
              <a:rPr lang="zh-TW" altLang="en-US" dirty="0">
                <a:solidFill>
                  <a:srgbClr val="FFFF00"/>
                </a:solidFill>
              </a:rPr>
              <a:t>房間</a:t>
            </a:r>
            <a:endParaRPr lang="zh-TW" altLang="en-US" dirty="0"/>
          </a:p>
        </p:txBody>
      </p:sp>
      <p:sp>
        <p:nvSpPr>
          <p:cNvPr id="5" name="文字方塊 4"/>
          <p:cNvSpPr txBox="1"/>
          <p:nvPr/>
        </p:nvSpPr>
        <p:spPr>
          <a:xfrm>
            <a:off x="9361714" y="6983093"/>
            <a:ext cx="2104572" cy="369332"/>
          </a:xfrm>
          <a:prstGeom prst="rect">
            <a:avLst/>
          </a:prstGeom>
          <a:noFill/>
        </p:spPr>
        <p:txBody>
          <a:bodyPr wrap="square" rtlCol="0">
            <a:spAutoFit/>
          </a:bodyPr>
          <a:lstStyle/>
          <a:p>
            <a:r>
              <a:rPr lang="zh-TW" altLang="en-US" dirty="0"/>
              <a:t>圖片來源：林金宏</a:t>
            </a:r>
          </a:p>
        </p:txBody>
      </p:sp>
    </p:spTree>
    <p:extLst>
      <p:ext uri="{BB962C8B-B14F-4D97-AF65-F5344CB8AC3E}">
        <p14:creationId xmlns:p14="http://schemas.microsoft.com/office/powerpoint/2010/main" val="7632732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son7844\Desktop\相片 2016-7-24 09 44 55.jpg"/>
          <p:cNvPicPr>
            <a:picLocks noChangeAspect="1" noChangeArrowheads="1"/>
          </p:cNvPicPr>
          <p:nvPr/>
        </p:nvPicPr>
        <p:blipFill>
          <a:blip r:embed="rId3" cstate="print"/>
          <a:srcRect l="5793" t="4483" r="7556"/>
          <a:stretch>
            <a:fillRect/>
          </a:stretch>
        </p:blipFill>
        <p:spPr bwMode="auto">
          <a:xfrm>
            <a:off x="456239" y="390061"/>
            <a:ext cx="11410950" cy="63155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文字方塊 3"/>
          <p:cNvSpPr txBox="1"/>
          <p:nvPr/>
        </p:nvSpPr>
        <p:spPr>
          <a:xfrm>
            <a:off x="2309247" y="4615121"/>
            <a:ext cx="10149453" cy="156966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b="100000"/>
            </a:path>
            <a:tileRect t="-100000" r="-100000"/>
          </a:gradFill>
          <a:ln w="76200"/>
        </p:spPr>
        <p:style>
          <a:lnRef idx="2">
            <a:schemeClr val="accent1"/>
          </a:lnRef>
          <a:fillRef idx="1">
            <a:schemeClr val="lt1"/>
          </a:fillRef>
          <a:effectRef idx="0">
            <a:schemeClr val="accent1"/>
          </a:effectRef>
          <a:fontRef idx="minor">
            <a:schemeClr val="dk1"/>
          </a:fontRef>
        </p:style>
        <p:txBody>
          <a:bodyPr wrap="square" rtlCol="0">
            <a:spAutoFit/>
          </a:bodyPr>
          <a:lstStyle/>
          <a:p>
            <a:r>
              <a:rPr lang="zh-TW" altLang="en-US" sz="9600" b="1" dirty="0" smtClean="0">
                <a:solidFill>
                  <a:srgbClr val="FF0000"/>
                </a:solidFill>
                <a:latin typeface="微軟正黑體" pitchFamily="34" charset="-120"/>
                <a:ea typeface="微軟正黑體" pitchFamily="34" charset="-120"/>
              </a:rPr>
              <a:t>台北</a:t>
            </a:r>
            <a:r>
              <a:rPr lang="zh-TW" altLang="en-US" sz="9600" b="1" dirty="0">
                <a:solidFill>
                  <a:srgbClr val="FF0000"/>
                </a:solidFill>
                <a:latin typeface="微軟正黑體" pitchFamily="34" charset="-120"/>
                <a:ea typeface="微軟正黑體" pitchFamily="34" charset="-120"/>
              </a:rPr>
              <a:t>成功關門案例</a:t>
            </a:r>
          </a:p>
        </p:txBody>
      </p:sp>
    </p:spTree>
  </p:cSld>
  <p:clrMapOvr>
    <a:masterClrMapping/>
  </p:clrMapOvr>
  <p:transition>
    <p:circl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3" action="ppaction://hlinkfile"/>
          </p:cNvPr>
          <p:cNvPicPr>
            <a:picLocks noChangeAspect="1" noChangeArrowheads="1"/>
          </p:cNvPicPr>
          <p:nvPr/>
        </p:nvPicPr>
        <p:blipFill>
          <a:blip r:embed="rId4" cstate="print"/>
          <a:srcRect l="6955" t="2734" r="6296" b="12891"/>
          <a:stretch>
            <a:fillRect/>
          </a:stretch>
        </p:blipFill>
        <p:spPr bwMode="auto">
          <a:xfrm>
            <a:off x="62973" y="114300"/>
            <a:ext cx="12123205" cy="66293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文字方塊 2"/>
          <p:cNvSpPr txBox="1"/>
          <p:nvPr/>
        </p:nvSpPr>
        <p:spPr>
          <a:xfrm>
            <a:off x="2061274" y="3087390"/>
            <a:ext cx="10006416" cy="156966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zh-TW" altLang="en-US" sz="9600" b="1" dirty="0" smtClean="0">
                <a:solidFill>
                  <a:srgbClr val="002060"/>
                </a:solidFill>
                <a:latin typeface="微軟正黑體" pitchFamily="34" charset="-120"/>
                <a:ea typeface="微軟正黑體" pitchFamily="34" charset="-120"/>
              </a:rPr>
              <a:t>高雄</a:t>
            </a:r>
            <a:r>
              <a:rPr lang="zh-TW" altLang="en-US" sz="9600" b="1" dirty="0">
                <a:solidFill>
                  <a:srgbClr val="002060"/>
                </a:solidFill>
                <a:latin typeface="微軟正黑體" pitchFamily="34" charset="-120"/>
                <a:ea typeface="微軟正黑體" pitchFamily="34" charset="-120"/>
              </a:rPr>
              <a:t>成功關門案例</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73971" y="2650227"/>
            <a:ext cx="7241759" cy="1325563"/>
          </a:xfrm>
        </p:spPr>
        <p:txBody>
          <a:bodyPr/>
          <a:lstStyle/>
          <a:p>
            <a:r>
              <a:rPr lang="zh-TW" altLang="en-US" sz="6000" dirty="0"/>
              <a:t>關門一定</a:t>
            </a:r>
            <a:r>
              <a:rPr lang="zh-TW" altLang="en-US" sz="10400" dirty="0">
                <a:solidFill>
                  <a:srgbClr val="FFFF00"/>
                </a:solidFill>
              </a:rPr>
              <a:t>安全</a:t>
            </a:r>
            <a:r>
              <a:rPr lang="en-US" altLang="zh-TW" sz="6000" dirty="0"/>
              <a:t>???</a:t>
            </a:r>
            <a:endParaRPr lang="zh-TW" altLang="en-US" sz="6000" dirty="0"/>
          </a:p>
        </p:txBody>
      </p:sp>
      <p:sp>
        <p:nvSpPr>
          <p:cNvPr id="3" name="標題 1"/>
          <p:cNvSpPr txBox="1">
            <a:spLocks/>
          </p:cNvSpPr>
          <p:nvPr/>
        </p:nvSpPr>
        <p:spPr>
          <a:xfrm>
            <a:off x="8582527" y="1072303"/>
            <a:ext cx="3609473" cy="1173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r>
              <a:rPr lang="en-US" altLang="zh-TW" sz="9600" dirty="0" smtClean="0">
                <a:latin typeface="Segoe UI Black" panose="020B0A02040204020203" pitchFamily="34" charset="0"/>
                <a:ea typeface="Segoe UI Black" panose="020B0A02040204020203" pitchFamily="34" charset="0"/>
                <a:cs typeface="Segoe UI Black" panose="020B0A02040204020203" pitchFamily="34" charset="0"/>
              </a:rPr>
              <a:t>BUT!!</a:t>
            </a:r>
            <a:endParaRPr lang="zh-TW" altLang="en-US" sz="9600" dirty="0">
              <a:latin typeface="Segoe UI Black" panose="020B0A02040204020203" pitchFamily="34" charset="0"/>
              <a:cs typeface="Segoe UI Black" panose="020B0A02040204020203" pitchFamily="34" charset="0"/>
            </a:endParaRPr>
          </a:p>
        </p:txBody>
      </p:sp>
      <p:sp>
        <p:nvSpPr>
          <p:cNvPr id="4" name="標題 1"/>
          <p:cNvSpPr txBox="1">
            <a:spLocks/>
          </p:cNvSpPr>
          <p:nvPr/>
        </p:nvSpPr>
        <p:spPr>
          <a:xfrm>
            <a:off x="1518481" y="352117"/>
            <a:ext cx="3375612" cy="9911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r>
              <a:rPr lang="en-US" altLang="zh-TW" sz="9600" dirty="0" smtClean="0">
                <a:latin typeface="Bauhaus 93" panose="04030905020B02020C02" pitchFamily="82" charset="0"/>
                <a:ea typeface="Segoe UI Black" panose="020B0A02040204020203" pitchFamily="34" charset="0"/>
                <a:cs typeface="Segoe UI Black" panose="020B0A02040204020203" pitchFamily="34" charset="0"/>
              </a:rPr>
              <a:t>BUT!!</a:t>
            </a:r>
            <a:endParaRPr lang="zh-TW" altLang="en-US" sz="9600" dirty="0">
              <a:latin typeface="Bauhaus 93" panose="04030905020B02020C02" pitchFamily="82" charset="0"/>
              <a:cs typeface="Segoe UI Black" panose="020B0A02040204020203" pitchFamily="34" charset="0"/>
            </a:endParaRPr>
          </a:p>
        </p:txBody>
      </p:sp>
      <p:sp>
        <p:nvSpPr>
          <p:cNvPr id="5" name="標題 1"/>
          <p:cNvSpPr txBox="1">
            <a:spLocks/>
          </p:cNvSpPr>
          <p:nvPr/>
        </p:nvSpPr>
        <p:spPr>
          <a:xfrm>
            <a:off x="3915525" y="4817756"/>
            <a:ext cx="4594811" cy="16798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r>
              <a:rPr lang="en-US" altLang="zh-TW" sz="11500" dirty="0" smtClean="0">
                <a:latin typeface="Kristen ITC" panose="03050502040202030202" pitchFamily="66" charset="0"/>
                <a:ea typeface="Segoe UI Black" panose="020B0A02040204020203" pitchFamily="34" charset="0"/>
                <a:cs typeface="Segoe UI Black" panose="020B0A02040204020203" pitchFamily="34" charset="0"/>
              </a:rPr>
              <a:t>BUT</a:t>
            </a:r>
            <a:r>
              <a:rPr lang="en-US" altLang="zh-TW" sz="9600" dirty="0" smtClean="0">
                <a:latin typeface="Kristen ITC" panose="03050502040202030202" pitchFamily="66" charset="0"/>
                <a:ea typeface="Segoe UI Black" panose="020B0A02040204020203" pitchFamily="34" charset="0"/>
                <a:cs typeface="Segoe UI Black" panose="020B0A02040204020203" pitchFamily="34" charset="0"/>
              </a:rPr>
              <a:t>!!</a:t>
            </a:r>
            <a:endParaRPr lang="zh-TW" altLang="en-US" sz="9600" dirty="0">
              <a:latin typeface="Kristen ITC" panose="03050502040202030202" pitchFamily="66" charset="0"/>
              <a:cs typeface="Segoe UI Black" panose="020B0A02040204020203" pitchFamily="34" charset="0"/>
            </a:endParaRPr>
          </a:p>
        </p:txBody>
      </p:sp>
    </p:spTree>
    <p:extLst>
      <p:ext uri="{BB962C8B-B14F-4D97-AF65-F5344CB8AC3E}">
        <p14:creationId xmlns:p14="http://schemas.microsoft.com/office/powerpoint/2010/main" val="137842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6" presetClass="emph" presetSubtype="0" fill="hold" grpId="1" nodeType="withEffect">
                                  <p:stCondLst>
                                    <p:cond delay="0"/>
                                  </p:stCondLst>
                                  <p:childTnLst>
                                    <p:animScale>
                                      <p:cBhvr>
                                        <p:cTn id="20"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9932" y="0"/>
            <a:ext cx="9623255" cy="1325563"/>
          </a:xfrm>
        </p:spPr>
        <p:txBody>
          <a:bodyPr/>
          <a:lstStyle/>
          <a:p>
            <a:r>
              <a:rPr lang="zh-TW" altLang="en-US" dirty="0" smtClean="0">
                <a:solidFill>
                  <a:srgbClr val="FFFF00"/>
                </a:solidFill>
              </a:rPr>
              <a:t>意外</a:t>
            </a:r>
            <a:r>
              <a:rPr lang="zh-TW" altLang="en-US" sz="5400" dirty="0" smtClean="0"/>
              <a:t>     往往發生在意料之外</a:t>
            </a:r>
            <a:endParaRPr lang="zh-TW" altLang="en-US" sz="5400" dirty="0"/>
          </a:p>
        </p:txBody>
      </p:sp>
      <p:pic>
        <p:nvPicPr>
          <p:cNvPr id="99330" name="Picture 2" descr="http://twimg.edgesuite.net/images/ReNews/20160707/640_62f1b4ad0249387ce402c975efe561ca.jpg"/>
          <p:cNvPicPr>
            <a:picLocks noChangeAspect="1" noChangeArrowheads="1"/>
          </p:cNvPicPr>
          <p:nvPr/>
        </p:nvPicPr>
        <p:blipFill>
          <a:blip r:embed="rId3" cstate="print"/>
          <a:srcRect/>
          <a:stretch>
            <a:fillRect/>
          </a:stretch>
        </p:blipFill>
        <p:spPr bwMode="auto">
          <a:xfrm>
            <a:off x="8832841" y="1028990"/>
            <a:ext cx="3191475" cy="5673734"/>
          </a:xfrm>
          <a:prstGeom prst="rect">
            <a:avLst/>
          </a:prstGeom>
          <a:ln>
            <a:noFill/>
          </a:ln>
          <a:effectLst>
            <a:softEdge rad="112500"/>
          </a:effectLst>
        </p:spPr>
      </p:pic>
      <p:pic>
        <p:nvPicPr>
          <p:cNvPr id="1026" name="Picture 2" descr="C:\Users\Emily\Desktop\b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233384"/>
            <a:ext cx="4485736" cy="25740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Emily\Desktop\420_38597c7e912b52ce833b6f151946335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9926" y="1168023"/>
            <a:ext cx="4221153" cy="30653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Emily\Desktop\LN01_001_1467404246902_601342_ver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9926" y="4246070"/>
            <a:ext cx="4261345" cy="25671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C:\Users\Emily\Desktop\A736INV02-112_1435660001595_267102_ver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96" y="1155940"/>
            <a:ext cx="4423740" cy="30774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linds(horizontal)">
                                      <p:cBhvr>
                                        <p:cTn id="7" dur="500"/>
                                        <p:tgtEl>
                                          <p:spTgt spid="1029"/>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linds(vertical)">
                                      <p:cBhvr>
                                        <p:cTn id="11" dur="500"/>
                                        <p:tgtEl>
                                          <p:spTgt spid="1026"/>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linds(horizontal)">
                                      <p:cBhvr>
                                        <p:cTn id="15" dur="500"/>
                                        <p:tgtEl>
                                          <p:spTgt spid="1028"/>
                                        </p:tgtEl>
                                      </p:cBhvr>
                                    </p:animEffect>
                                  </p:childTnLst>
                                </p:cTn>
                              </p:par>
                            </p:childTnLst>
                          </p:cTn>
                        </p:par>
                        <p:par>
                          <p:cTn id="16" fill="hold">
                            <p:stCondLst>
                              <p:cond delay="1500"/>
                            </p:stCondLst>
                            <p:childTnLst>
                              <p:par>
                                <p:cTn id="17" presetID="3" presetClass="entr" presetSubtype="5"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blinds(vertical)">
                                      <p:cBhvr>
                                        <p:cTn id="19" dur="500"/>
                                        <p:tgtEl>
                                          <p:spTgt spid="10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9330"/>
                                        </p:tgtEl>
                                        <p:attrNameLst>
                                          <p:attrName>style.visibility</p:attrName>
                                        </p:attrNameLst>
                                      </p:cBhvr>
                                      <p:to>
                                        <p:strVal val="visible"/>
                                      </p:to>
                                    </p:set>
                                    <p:animEffect transition="in" filter="fade">
                                      <p:cBhvr>
                                        <p:cTn id="23" dur="5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2" descr="C:\Documents and Settings\Administrator\桌面\雲林地方法院\P10405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1143" y="3175"/>
            <a:ext cx="91392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文字方塊 4"/>
          <p:cNvSpPr txBox="1">
            <a:spLocks noChangeArrowheads="1"/>
          </p:cNvSpPr>
          <p:nvPr/>
        </p:nvSpPr>
        <p:spPr bwMode="auto">
          <a:xfrm>
            <a:off x="1045030" y="4786087"/>
            <a:ext cx="7451726" cy="707886"/>
          </a:xfrm>
          <a:prstGeom prst="rect">
            <a:avLst/>
          </a:prstGeom>
          <a:solidFill>
            <a:schemeClr val="tx1">
              <a:alpha val="61960"/>
            </a:schemeClr>
          </a:solidFill>
          <a:ln>
            <a:noFill/>
          </a:ln>
          <a:extLst/>
        </p:spPr>
        <p:txBody>
          <a:bodyPr wrap="square">
            <a:spAutoFit/>
          </a:bodyPr>
          <a:lstStyle>
            <a:lvl1pPr eaLnBrk="0" hangingPunct="0">
              <a:defRPr kumimoji="1">
                <a:solidFill>
                  <a:schemeClr val="tx1"/>
                </a:solidFill>
                <a:latin typeface="Arial" charset="0"/>
                <a:ea typeface="標楷體" pitchFamily="65" charset="-120"/>
              </a:defRPr>
            </a:lvl1pPr>
            <a:lvl2pPr marL="742950" indent="-285750" eaLnBrk="0" hangingPunct="0">
              <a:defRPr kumimoji="1">
                <a:solidFill>
                  <a:schemeClr val="tx1"/>
                </a:solidFill>
                <a:latin typeface="Arial" charset="0"/>
                <a:ea typeface="標楷體" pitchFamily="65" charset="-120"/>
              </a:defRPr>
            </a:lvl2pPr>
            <a:lvl3pPr marL="1143000" indent="-228600" eaLnBrk="0" hangingPunct="0">
              <a:defRPr kumimoji="1">
                <a:solidFill>
                  <a:schemeClr val="tx1"/>
                </a:solidFill>
                <a:latin typeface="Arial" charset="0"/>
                <a:ea typeface="標楷體" pitchFamily="65" charset="-120"/>
              </a:defRPr>
            </a:lvl3pPr>
            <a:lvl4pPr marL="1600200" indent="-228600" eaLnBrk="0" hangingPunct="0">
              <a:defRPr kumimoji="1">
                <a:solidFill>
                  <a:schemeClr val="tx1"/>
                </a:solidFill>
                <a:latin typeface="Arial" charset="0"/>
                <a:ea typeface="標楷體" pitchFamily="65" charset="-120"/>
              </a:defRPr>
            </a:lvl4pPr>
            <a:lvl5pPr marL="2057400" indent="-228600" eaLnBrk="0" hangingPunct="0">
              <a:defRPr kumimoji="1">
                <a:solidFill>
                  <a:schemeClr val="tx1"/>
                </a:solidFill>
                <a:latin typeface="Arial"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charset="0"/>
                <a:ea typeface="標楷體" pitchFamily="65" charset="-120"/>
              </a:defRPr>
            </a:lvl9pPr>
          </a:lstStyle>
          <a:p>
            <a:pPr algn="ctr" eaLnBrk="1" hangingPunct="1"/>
            <a:r>
              <a:rPr lang="zh-TW" altLang="en-US" sz="4000" b="1" dirty="0">
                <a:solidFill>
                  <a:schemeClr val="bg1"/>
                </a:solidFill>
              </a:rPr>
              <a:t>區劃不完整時，關門無效請逃生</a:t>
            </a:r>
          </a:p>
        </p:txBody>
      </p:sp>
    </p:spTree>
    <p:extLst>
      <p:ext uri="{BB962C8B-B14F-4D97-AF65-F5344CB8AC3E}">
        <p14:creationId xmlns:p14="http://schemas.microsoft.com/office/powerpoint/2010/main" val="1730829190"/>
      </p:ext>
    </p:extLst>
  </p:cSld>
  <p:clrMapOvr>
    <a:masterClrMapping/>
  </p:clrMapOvr>
  <p:transition>
    <p:pull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圖片版面配置區 246"/>
          <p:cNvPicPr>
            <a:picLocks noGrp="1"/>
          </p:cNvPicPr>
          <p:nvPr>
            <p:ph type="pic" idx="13"/>
          </p:nvPr>
        </p:nvPicPr>
        <p:blipFill>
          <a:blip r:embed="rId2" cstate="print">
            <a:extLst/>
          </a:blip>
          <a:stretch>
            <a:fillRect/>
          </a:stretch>
        </p:blipFill>
        <p:spPr>
          <a:xfrm>
            <a:off x="6667504" y="3357562"/>
            <a:ext cx="5429287" cy="3286147"/>
          </a:xfrm>
          <a:prstGeom prst="rect">
            <a:avLst/>
          </a:prstGeom>
        </p:spPr>
      </p:pic>
      <p:pic>
        <p:nvPicPr>
          <p:cNvPr id="248" name="圖片版面配置區 247"/>
          <p:cNvPicPr>
            <a:picLocks noGrp="1"/>
          </p:cNvPicPr>
          <p:nvPr>
            <p:ph type="pic" idx="14"/>
          </p:nvPr>
        </p:nvPicPr>
        <p:blipFill>
          <a:blip r:embed="rId3" cstate="print">
            <a:extLst/>
          </a:blip>
          <a:stretch>
            <a:fillRect/>
          </a:stretch>
        </p:blipFill>
        <p:spPr>
          <a:xfrm rot="21600000">
            <a:off x="6667504" y="142852"/>
            <a:ext cx="5429288" cy="3071834"/>
          </a:xfrm>
          <a:prstGeom prst="rect">
            <a:avLst/>
          </a:prstGeom>
        </p:spPr>
      </p:pic>
      <p:pic>
        <p:nvPicPr>
          <p:cNvPr id="249" name="圖片版面配置區 248"/>
          <p:cNvPicPr>
            <a:picLocks noGrp="1"/>
          </p:cNvPicPr>
          <p:nvPr>
            <p:ph type="pic" idx="15"/>
          </p:nvPr>
        </p:nvPicPr>
        <p:blipFill>
          <a:blip r:embed="rId4" cstate="print">
            <a:extLst/>
          </a:blip>
          <a:stretch>
            <a:fillRect/>
          </a:stretch>
        </p:blipFill>
        <p:spPr>
          <a:xfrm rot="21600000">
            <a:off x="304800" y="142852"/>
            <a:ext cx="6249591" cy="6500858"/>
          </a:xfrm>
          <a:prstGeom prst="rect">
            <a:avLst/>
          </a:prstGeom>
        </p:spPr>
      </p:pic>
      <p:pic>
        <p:nvPicPr>
          <p:cNvPr id="7" name="圖片 6" descr="1.png"/>
          <p:cNvPicPr>
            <a:picLocks noChangeAspect="1"/>
          </p:cNvPicPr>
          <p:nvPr/>
        </p:nvPicPr>
        <p:blipFill>
          <a:blip r:embed="rId5" cstate="print"/>
          <a:srcRect l="55474" t="12457" r="4380"/>
          <a:stretch>
            <a:fillRect/>
          </a:stretch>
        </p:blipFill>
        <p:spPr>
          <a:xfrm>
            <a:off x="5181600" y="1619250"/>
            <a:ext cx="2252913" cy="35022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640_33688eb9b150d9ea6822a19976e66d62.jpg"/>
          <p:cNvPicPr>
            <a:picLocks noGrp="1" noChangeAspect="1"/>
          </p:cNvPicPr>
          <p:nvPr>
            <p:ph idx="1"/>
          </p:nvPr>
        </p:nvPicPr>
        <p:blipFill>
          <a:blip r:embed="rId2" cstate="print"/>
          <a:stretch>
            <a:fillRect/>
          </a:stretch>
        </p:blipFill>
        <p:spPr>
          <a:xfrm>
            <a:off x="0" y="0"/>
            <a:ext cx="12192000" cy="6873137"/>
          </a:xfrm>
        </p:spPr>
      </p:pic>
      <p:sp>
        <p:nvSpPr>
          <p:cNvPr id="6" name="標題 1"/>
          <p:cNvSpPr txBox="1">
            <a:spLocks/>
          </p:cNvSpPr>
          <p:nvPr/>
        </p:nvSpPr>
        <p:spPr>
          <a:xfrm>
            <a:off x="3674853" y="396754"/>
            <a:ext cx="8517147" cy="1325563"/>
          </a:xfrm>
          <a:prstGeom prst="rect">
            <a:avLst/>
          </a:prstGeom>
          <a:solidFill>
            <a:schemeClr val="accent2">
              <a:lumMod val="75000"/>
              <a:alpha val="55000"/>
            </a:schemeClr>
          </a:solidFill>
          <a:effectLst>
            <a:outerShdw blurRad="76200" dist="12700" dir="2700000" sy="-23000" kx="-800400" algn="bl" rotWithShape="0">
              <a:prstClr val="black">
                <a:alpha val="20000"/>
              </a:prstClr>
            </a:outerShdw>
          </a:effectLst>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7200" b="1" i="0" u="none" strike="noStrike" kern="12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mj-cs"/>
              </a:rPr>
              <a:t>  </a:t>
            </a:r>
            <a:r>
              <a:rPr lang="zh-TW" altLang="en-US" sz="7200" b="1" dirty="0" smtClean="0">
                <a:solidFill>
                  <a:schemeClr val="bg1"/>
                </a:solidFill>
                <a:latin typeface="微軟正黑體" panose="020B0604030504040204" pitchFamily="34" charset="-120"/>
                <a:ea typeface="微軟正黑體" panose="020B0604030504040204" pitchFamily="34" charset="-120"/>
                <a:cs typeface="+mj-cs"/>
              </a:rPr>
              <a:t>那還要</a:t>
            </a:r>
            <a:r>
              <a:rPr kumimoji="0" lang="zh-TW" altLang="en-US" sz="7200" b="1" i="0" u="none" strike="noStrike" kern="12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mj-cs"/>
              </a:rPr>
              <a:t>塞門縫嗎</a:t>
            </a:r>
            <a:r>
              <a:rPr kumimoji="0" lang="en-US" altLang="zh-TW" sz="7200" b="1" i="0" u="none" strike="noStrike" kern="12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mj-cs"/>
              </a:rPr>
              <a:t>?</a:t>
            </a:r>
            <a:endParaRPr kumimoji="0" lang="zh-TW" altLang="en-US" sz="72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25" y="0"/>
            <a:ext cx="11047761" cy="61325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內容版面配置區 2"/>
          <p:cNvSpPr>
            <a:spLocks noGrp="1"/>
          </p:cNvSpPr>
          <p:nvPr>
            <p:ph idx="1"/>
          </p:nvPr>
        </p:nvSpPr>
        <p:spPr>
          <a:xfrm>
            <a:off x="529389" y="472180"/>
            <a:ext cx="10459452" cy="5816325"/>
          </a:xfrm>
          <a:effectLst>
            <a:outerShdw blurRad="50800" dist="38100" dir="5400000" algn="t" rotWithShape="0">
              <a:prstClr val="black">
                <a:alpha val="40000"/>
              </a:prstClr>
            </a:outerShdw>
          </a:effectLst>
        </p:spPr>
        <p:txBody>
          <a:bodyPr>
            <a:noAutofit/>
          </a:bodyPr>
          <a:lstStyle/>
          <a:p>
            <a:pPr algn="ctr"/>
            <a:r>
              <a:rPr lang="zh-TW" altLang="en-US" sz="6000" dirty="0" smtClean="0">
                <a:solidFill>
                  <a:srgbClr val="C00000"/>
                </a:solidFill>
              </a:rPr>
              <a:t>塞</a:t>
            </a:r>
            <a:r>
              <a:rPr lang="zh-TW" altLang="en-US" sz="6000" dirty="0">
                <a:solidFill>
                  <a:srgbClr val="C00000"/>
                </a:solidFill>
              </a:rPr>
              <a:t>門縫不是最關鍵的</a:t>
            </a:r>
            <a:r>
              <a:rPr lang="zh-TW" altLang="en-US" sz="6000" dirty="0" smtClean="0">
                <a:solidFill>
                  <a:srgbClr val="C00000"/>
                </a:solidFill>
              </a:rPr>
              <a:t>！</a:t>
            </a:r>
            <a:endParaRPr lang="en-US" altLang="zh-TW" sz="6000" dirty="0">
              <a:solidFill>
                <a:srgbClr val="C00000"/>
              </a:solidFill>
            </a:endParaRPr>
          </a:p>
          <a:p>
            <a:pPr algn="ctr"/>
            <a:r>
              <a:rPr lang="zh-TW" altLang="en-US" sz="6000" dirty="0" smtClean="0">
                <a:solidFill>
                  <a:srgbClr val="C00000"/>
                </a:solidFill>
              </a:rPr>
              <a:t>重要的是</a:t>
            </a:r>
            <a:r>
              <a:rPr lang="en-US" altLang="zh-TW" sz="6000" dirty="0" smtClean="0">
                <a:solidFill>
                  <a:srgbClr val="C00000"/>
                </a:solidFill>
              </a:rPr>
              <a:t>!</a:t>
            </a:r>
          </a:p>
          <a:p>
            <a:endParaRPr lang="en-US" altLang="zh-TW" sz="6000" b="0" dirty="0" smtClean="0"/>
          </a:p>
          <a:p>
            <a:pPr algn="ctr"/>
            <a:r>
              <a:rPr lang="zh-TW" altLang="en-US" sz="4800" dirty="0">
                <a:solidFill>
                  <a:srgbClr val="FFFF00"/>
                </a:solidFill>
              </a:rPr>
              <a:t>房間要有對外窗戶</a:t>
            </a:r>
            <a:r>
              <a:rPr lang="en-US" altLang="zh-TW" sz="4800" dirty="0">
                <a:solidFill>
                  <a:srgbClr val="FFFF00"/>
                </a:solidFill>
              </a:rPr>
              <a:t>!</a:t>
            </a:r>
            <a:endParaRPr lang="zh-TW" altLang="en-US" sz="4800" dirty="0">
              <a:solidFill>
                <a:srgbClr val="FFFF00"/>
              </a:solidFill>
            </a:endParaRPr>
          </a:p>
          <a:p>
            <a:pPr algn="ctr"/>
            <a:r>
              <a:rPr lang="zh-TW" altLang="en-US" sz="6000" dirty="0">
                <a:solidFill>
                  <a:srgbClr val="FFFF00"/>
                </a:solidFill>
              </a:rPr>
              <a:t>房間要有對外窗戶</a:t>
            </a:r>
            <a:r>
              <a:rPr lang="en-US" altLang="zh-TW" sz="6000" dirty="0">
                <a:solidFill>
                  <a:srgbClr val="FFFF00"/>
                </a:solidFill>
              </a:rPr>
              <a:t>!</a:t>
            </a:r>
            <a:endParaRPr lang="zh-TW" altLang="en-US" sz="6000" dirty="0">
              <a:solidFill>
                <a:srgbClr val="FFFF00"/>
              </a:solidFill>
            </a:endParaRPr>
          </a:p>
          <a:p>
            <a:pPr algn="ctr"/>
            <a:r>
              <a:rPr lang="zh-TW" altLang="en-US" sz="8800" dirty="0" smtClean="0">
                <a:solidFill>
                  <a:srgbClr val="FFFF00"/>
                </a:solidFill>
              </a:rPr>
              <a:t>房間要有對外窗戶</a:t>
            </a:r>
            <a:r>
              <a:rPr lang="en-US" altLang="zh-TW" sz="8800" dirty="0" smtClean="0">
                <a:solidFill>
                  <a:srgbClr val="FFFF00"/>
                </a:solidFill>
              </a:rPr>
              <a:t>!</a:t>
            </a:r>
            <a:endParaRPr lang="zh-TW" altLang="en-US" sz="8800" dirty="0">
              <a:solidFill>
                <a:srgbClr val="FFFF00"/>
              </a:solidFill>
            </a:endParaRPr>
          </a:p>
          <a:p>
            <a:endParaRPr lang="zh-TW" altLang="en-US" sz="7200" dirty="0"/>
          </a:p>
        </p:txBody>
      </p:sp>
    </p:spTree>
    <p:extLst>
      <p:ext uri="{BB962C8B-B14F-4D97-AF65-F5344CB8AC3E}">
        <p14:creationId xmlns:p14="http://schemas.microsoft.com/office/powerpoint/2010/main" val="305379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wipe(left)">
                                      <p:cBhvr>
                                        <p:cTn id="11" dur="500"/>
                                        <p:tgtEl>
                                          <p:spTgt spid="3">
                                            <p:txEl>
                                              <p:pRg st="4" end="4"/>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left)">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731656"/>
            <a:ext cx="4049486" cy="1103085"/>
          </a:xfrm>
        </p:spPr>
        <p:txBody>
          <a:bodyPr>
            <a:noAutofit/>
          </a:bodyPr>
          <a:lstStyle/>
          <a:p>
            <a:pPr algn="ctr"/>
            <a:r>
              <a:rPr lang="zh-TW" altLang="en-US" sz="5400" b="1" dirty="0">
                <a:effectLst/>
              </a:rPr>
              <a:t>阻隔火煙</a:t>
            </a:r>
          </a:p>
        </p:txBody>
      </p:sp>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l="13616" r="13933"/>
          <a:stretch/>
        </p:blipFill>
        <p:spPr>
          <a:xfrm>
            <a:off x="375024" y="787245"/>
            <a:ext cx="3293462" cy="32762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0035" y="600377"/>
            <a:ext cx="3322942" cy="375263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標題 1"/>
          <p:cNvSpPr txBox="1">
            <a:spLocks/>
          </p:cNvSpPr>
          <p:nvPr/>
        </p:nvSpPr>
        <p:spPr>
          <a:xfrm>
            <a:off x="4298043" y="4702626"/>
            <a:ext cx="4049486" cy="1103085"/>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90000"/>
              </a:lnSpc>
            </a:pPr>
            <a:r>
              <a:rPr lang="zh-TW" altLang="en-US" sz="5400" b="1" dirty="0">
                <a:solidFill>
                  <a:schemeClr val="bg1"/>
                </a:solidFill>
                <a:effectLst/>
                <a:latin typeface="微軟正黑體" panose="020B0604030504040204" pitchFamily="34" charset="-120"/>
                <a:ea typeface="微軟正黑體" panose="020B0604030504040204" pitchFamily="34" charset="-120"/>
                <a:cs typeface="+mj-cs"/>
              </a:rPr>
              <a:t>開窗呼救</a:t>
            </a:r>
          </a:p>
        </p:txBody>
      </p:sp>
      <p:pic>
        <p:nvPicPr>
          <p:cNvPr id="6" name="圖片 5"/>
          <p:cNvPicPr>
            <a:picLocks noChangeAspect="1"/>
          </p:cNvPicPr>
          <p:nvPr/>
        </p:nvPicPr>
        <p:blipFill rotWithShape="1">
          <a:blip r:embed="rId5" cstate="print">
            <a:extLst>
              <a:ext uri="{28A0092B-C50C-407E-A947-70E740481C1C}">
                <a14:useLocalDpi xmlns:a14="http://schemas.microsoft.com/office/drawing/2010/main" val="0"/>
              </a:ext>
            </a:extLst>
          </a:blip>
          <a:srcRect l="33471" r="28013"/>
          <a:stretch/>
        </p:blipFill>
        <p:spPr>
          <a:xfrm>
            <a:off x="8294071" y="787244"/>
            <a:ext cx="3377763" cy="3654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標題 1"/>
          <p:cNvSpPr txBox="1">
            <a:spLocks/>
          </p:cNvSpPr>
          <p:nvPr/>
        </p:nvSpPr>
        <p:spPr>
          <a:xfrm>
            <a:off x="8171543" y="4731657"/>
            <a:ext cx="4049486" cy="1103085"/>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90000"/>
              </a:lnSpc>
            </a:pPr>
            <a:r>
              <a:rPr lang="zh-TW" altLang="en-US" sz="5400" b="1" dirty="0">
                <a:solidFill>
                  <a:schemeClr val="bg1"/>
                </a:solidFill>
                <a:effectLst/>
                <a:latin typeface="微軟正黑體" panose="020B0604030504040204" pitchFamily="34" charset="-120"/>
                <a:ea typeface="微軟正黑體" panose="020B0604030504040204" pitchFamily="34" charset="-120"/>
                <a:cs typeface="+mj-cs"/>
              </a:rPr>
              <a:t>等待救援</a:t>
            </a:r>
          </a:p>
        </p:txBody>
      </p:sp>
      <p:sp>
        <p:nvSpPr>
          <p:cNvPr id="8" name="向右箭號 7"/>
          <p:cNvSpPr/>
          <p:nvPr/>
        </p:nvSpPr>
        <p:spPr>
          <a:xfrm>
            <a:off x="3937000" y="4963886"/>
            <a:ext cx="722086" cy="609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7922986" y="4963886"/>
            <a:ext cx="785586" cy="609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689697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lsassonellostagno.files.wordpress.com/2014/05/1349486664139-cach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625"/>
            <a:ext cx="12192000" cy="6908799"/>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3" y="3454399"/>
            <a:ext cx="7387389" cy="1446550"/>
          </a:xfrm>
          <a:prstGeom prst="rect">
            <a:avLst/>
          </a:prstGeom>
          <a:noFill/>
          <a:effectLst>
            <a:outerShdw blurRad="50800" dist="38100" dir="10800000" algn="r" rotWithShape="0">
              <a:prstClr val="black">
                <a:alpha val="40000"/>
              </a:prstClr>
            </a:outerShdw>
          </a:effectLst>
          <a:scene3d>
            <a:camera prst="orthographicFront"/>
            <a:lightRig rig="threePt" dir="t"/>
          </a:scene3d>
          <a:sp3d>
            <a:bevelT w="152400" h="50800" prst="softRound"/>
          </a:sp3d>
        </p:spPr>
        <p:txBody>
          <a:bodyPr wrap="square" rtlCol="0">
            <a:spAutoFit/>
          </a:bodyPr>
          <a:lstStyle/>
          <a:p>
            <a:r>
              <a:rPr lang="zh-TW" altLang="en-US" sz="8800" b="1" dirty="0" smtClean="0">
                <a:solidFill>
                  <a:srgbClr val="C00000"/>
                </a:solidFill>
                <a:latin typeface="標楷體" panose="03000509000000000000" pitchFamily="65" charset="-120"/>
                <a:ea typeface="標楷體" panose="03000509000000000000" pitchFamily="65" charset="-120"/>
              </a:rPr>
              <a:t>小火逃生</a:t>
            </a:r>
            <a:endParaRPr lang="en-US" altLang="zh-TW" sz="8800" b="1" dirty="0" smtClean="0">
              <a:solidFill>
                <a:srgbClr val="C00000"/>
              </a:solidFill>
              <a:latin typeface="標楷體" panose="03000509000000000000" pitchFamily="65" charset="-120"/>
              <a:ea typeface="標楷體" panose="03000509000000000000" pitchFamily="65" charset="-120"/>
            </a:endParaRPr>
          </a:p>
        </p:txBody>
      </p:sp>
      <p:sp>
        <p:nvSpPr>
          <p:cNvPr id="4" name="文字方塊 3"/>
          <p:cNvSpPr txBox="1"/>
          <p:nvPr/>
        </p:nvSpPr>
        <p:spPr>
          <a:xfrm>
            <a:off x="7665446" y="3454399"/>
            <a:ext cx="7427875" cy="1446550"/>
          </a:xfrm>
          <a:prstGeom prst="rect">
            <a:avLst/>
          </a:prstGeom>
          <a:noFill/>
          <a:effectLst>
            <a:outerShdw blurRad="63500" sx="102000" sy="102000" algn="ctr" rotWithShape="0">
              <a:prstClr val="black">
                <a:alpha val="40000"/>
              </a:prstClr>
            </a:outerShdw>
          </a:effectLst>
        </p:spPr>
        <p:txBody>
          <a:bodyPr wrap="square" rtlCol="0">
            <a:spAutoFit/>
          </a:bodyPr>
          <a:lstStyle/>
          <a:p>
            <a:r>
              <a:rPr lang="zh-TW" altLang="en-US" sz="8800" b="1" dirty="0" smtClean="0">
                <a:solidFill>
                  <a:srgbClr val="C00000"/>
                </a:solidFill>
                <a:latin typeface="標楷體" panose="03000509000000000000" pitchFamily="65" charset="-120"/>
                <a:ea typeface="標楷體" panose="03000509000000000000" pitchFamily="65" charset="-120"/>
              </a:rPr>
              <a:t>濃煙關門</a:t>
            </a:r>
            <a:endParaRPr lang="zh-TW" altLang="en-US" sz="8800" b="1"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53053119"/>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243810"/>
            <a:ext cx="8743950" cy="12540058"/>
          </a:xfrm>
        </p:spPr>
      </p:pic>
      <p:sp>
        <p:nvSpPr>
          <p:cNvPr id="2" name="標題 1"/>
          <p:cNvSpPr>
            <a:spLocks noGrp="1"/>
          </p:cNvSpPr>
          <p:nvPr>
            <p:ph type="title"/>
          </p:nvPr>
        </p:nvSpPr>
        <p:spPr>
          <a:xfrm>
            <a:off x="0" y="2130425"/>
            <a:ext cx="12192000" cy="1325563"/>
          </a:xfrm>
          <a:solidFill>
            <a:schemeClr val="tx1">
              <a:alpha val="69000"/>
            </a:schemeClr>
          </a:solidFill>
        </p:spPr>
        <p:txBody>
          <a:bodyPr/>
          <a:lstStyle/>
          <a:p>
            <a:pPr algn="ctr"/>
            <a:r>
              <a:rPr lang="zh-TW" altLang="en-US" sz="9600" dirty="0"/>
              <a:t>身上著火</a:t>
            </a:r>
            <a:r>
              <a:rPr lang="zh-TW" altLang="en-US" dirty="0">
                <a:solidFill>
                  <a:srgbClr val="FFFF00"/>
                </a:solidFill>
              </a:rPr>
              <a:t>怎麼辦？</a:t>
            </a:r>
          </a:p>
        </p:txBody>
      </p:sp>
      <p:sp>
        <p:nvSpPr>
          <p:cNvPr id="5" name="文字方塊 4">
            <a:hlinkClick r:id="rId4" action="ppaction://hlinkfile"/>
          </p:cNvPr>
          <p:cNvSpPr txBox="1"/>
          <p:nvPr/>
        </p:nvSpPr>
        <p:spPr>
          <a:xfrm>
            <a:off x="9810750" y="5314950"/>
            <a:ext cx="1581150" cy="923330"/>
          </a:xfrm>
          <a:prstGeom prst="rect">
            <a:avLst/>
          </a:prstGeom>
          <a:noFill/>
        </p:spPr>
        <p:txBody>
          <a:bodyPr wrap="square" rtlCol="0">
            <a:spAutoFit/>
          </a:bodyPr>
          <a:lstStyle/>
          <a:p>
            <a:r>
              <a:rPr lang="zh-TW" altLang="en-US" sz="5400" b="1" dirty="0">
                <a:solidFill>
                  <a:srgbClr val="FFFF00"/>
                </a:solidFill>
                <a:latin typeface="微軟正黑體" pitchFamily="34" charset="-120"/>
                <a:ea typeface="微軟正黑體" pitchFamily="34" charset="-120"/>
                <a:hlinkClick r:id="rId4" action="ppaction://hlinkfile"/>
              </a:rPr>
              <a:t>案例</a:t>
            </a:r>
            <a:endParaRPr lang="zh-TW" altLang="en-US" sz="5400" b="1" dirty="0">
              <a:solidFill>
                <a:srgbClr val="FFFF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244587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5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1"/>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8382" y="50871"/>
            <a:ext cx="5571964" cy="6807129"/>
          </a:xfrm>
          <a:prstGeom prst="rect">
            <a:avLst/>
          </a:prstGeom>
          <a:ln>
            <a:noFill/>
          </a:ln>
          <a:effectLst>
            <a:softEdge rad="112500"/>
          </a:effectLst>
        </p:spPr>
      </p:pic>
      <p:sp>
        <p:nvSpPr>
          <p:cNvPr id="2" name="標題 1"/>
          <p:cNvSpPr>
            <a:spLocks noGrp="1"/>
          </p:cNvSpPr>
          <p:nvPr>
            <p:ph type="title"/>
          </p:nvPr>
        </p:nvSpPr>
        <p:spPr>
          <a:xfrm>
            <a:off x="1529872" y="535814"/>
            <a:ext cx="2723989" cy="2689204"/>
          </a:xfrm>
        </p:spPr>
        <p:txBody>
          <a:bodyPr/>
          <a:lstStyle/>
          <a:p>
            <a:r>
              <a:rPr lang="zh-TW" altLang="en-US" sz="20000" dirty="0">
                <a:solidFill>
                  <a:srgbClr val="FFFF00"/>
                </a:solidFill>
              </a:rPr>
              <a:t>跑</a:t>
            </a:r>
          </a:p>
        </p:txBody>
      </p:sp>
      <p:sp>
        <p:nvSpPr>
          <p:cNvPr id="3" name="內容版面配置區 2"/>
          <p:cNvSpPr>
            <a:spLocks noGrp="1"/>
          </p:cNvSpPr>
          <p:nvPr>
            <p:ph idx="1"/>
          </p:nvPr>
        </p:nvSpPr>
        <p:spPr>
          <a:xfrm>
            <a:off x="1529872" y="4065632"/>
            <a:ext cx="9278257" cy="1004661"/>
          </a:xfrm>
          <a:noFill/>
        </p:spPr>
        <p:txBody>
          <a:bodyPr>
            <a:normAutofit fontScale="92500" lnSpcReduction="10000"/>
          </a:bodyPr>
          <a:lstStyle/>
          <a:p>
            <a:r>
              <a:rPr lang="zh-TW" altLang="en-US" dirty="0"/>
              <a:t>加速與</a:t>
            </a:r>
            <a:r>
              <a:rPr lang="zh-TW" altLang="en-US" sz="7800" dirty="0"/>
              <a:t>空氣中</a:t>
            </a:r>
            <a:r>
              <a:rPr lang="zh-TW" altLang="en-US" dirty="0"/>
              <a:t>的</a:t>
            </a:r>
            <a:r>
              <a:rPr lang="zh-TW" altLang="en-US" sz="7200" dirty="0">
                <a:solidFill>
                  <a:srgbClr val="FFFF00"/>
                </a:solidFill>
              </a:rPr>
              <a:t>氧</a:t>
            </a:r>
            <a:r>
              <a:rPr lang="zh-TW" altLang="en-US" dirty="0"/>
              <a:t>反應</a:t>
            </a:r>
          </a:p>
        </p:txBody>
      </p:sp>
      <p:sp>
        <p:nvSpPr>
          <p:cNvPr id="5" name="標題 1"/>
          <p:cNvSpPr txBox="1">
            <a:spLocks/>
          </p:cNvSpPr>
          <p:nvPr/>
        </p:nvSpPr>
        <p:spPr>
          <a:xfrm>
            <a:off x="962855" y="419734"/>
            <a:ext cx="3405945" cy="26892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r>
              <a:rPr lang="en-US" altLang="zh-TW" sz="40000" dirty="0">
                <a:solidFill>
                  <a:srgbClr val="FF0000"/>
                </a:solidFill>
              </a:rPr>
              <a:t>×</a:t>
            </a:r>
            <a:endParaRPr lang="zh-TW" altLang="en-US" sz="40000" dirty="0">
              <a:solidFill>
                <a:srgbClr val="FF0000"/>
              </a:solidFill>
            </a:endParaRPr>
          </a:p>
        </p:txBody>
      </p:sp>
    </p:spTree>
    <p:extLst>
      <p:ext uri="{BB962C8B-B14F-4D97-AF65-F5344CB8AC3E}">
        <p14:creationId xmlns:p14="http://schemas.microsoft.com/office/powerpoint/2010/main" val="383853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三角 1"/>
          <p:cNvPicPr>
            <a:picLocks noGrp="1" noChangeAspect="1" noChangeArrowheads="1"/>
          </p:cNvPicPr>
          <p:nvPr>
            <p:ph idx="1"/>
          </p:nvPr>
        </p:nvPicPr>
        <p:blipFill>
          <a:blip r:embed="rId3" cstate="print"/>
          <a:srcRect/>
          <a:stretch>
            <a:fillRect/>
          </a:stretch>
        </p:blipFill>
        <p:spPr bwMode="auto">
          <a:xfrm>
            <a:off x="3628796" y="1825625"/>
            <a:ext cx="4934407" cy="4351338"/>
          </a:xfrm>
          <a:prstGeom prst="rect">
            <a:avLst/>
          </a:prstGeom>
          <a:noFill/>
          <a:ln w="9525">
            <a:noFill/>
            <a:miter lim="800000"/>
            <a:headEnd/>
            <a:tailEnd/>
          </a:ln>
        </p:spPr>
      </p:pic>
      <p:sp>
        <p:nvSpPr>
          <p:cNvPr id="5" name="標題 1"/>
          <p:cNvSpPr txBox="1">
            <a:spLocks/>
          </p:cNvSpPr>
          <p:nvPr/>
        </p:nvSpPr>
        <p:spPr>
          <a:xfrm>
            <a:off x="838200" y="365125"/>
            <a:ext cx="109982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zh-TW" altLang="en-US" dirty="0" smtClean="0"/>
              <a:t>為什麼會燃燒？</a:t>
            </a:r>
            <a:r>
              <a:rPr lang="en-US" altLang="zh-TW" dirty="0" smtClean="0"/>
              <a:t>!</a:t>
            </a:r>
            <a:endParaRPr lang="zh-TW" altLang="en-US" dirty="0"/>
          </a:p>
        </p:txBody>
      </p:sp>
    </p:spTree>
    <p:extLst>
      <p:ext uri="{BB962C8B-B14F-4D97-AF65-F5344CB8AC3E}">
        <p14:creationId xmlns:p14="http://schemas.microsoft.com/office/powerpoint/2010/main" val="364259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482325"/>
            <a:ext cx="12192000" cy="1325563"/>
          </a:xfrm>
        </p:spPr>
        <p:txBody>
          <a:bodyPr/>
          <a:lstStyle/>
          <a:p>
            <a:pPr algn="ctr"/>
            <a:r>
              <a:rPr lang="en-US" altLang="zh-TW" sz="9600" dirty="0"/>
              <a:t>What can I do</a:t>
            </a:r>
            <a:r>
              <a:rPr lang="zh-TW" altLang="en-US" sz="9600" dirty="0"/>
              <a:t>？</a:t>
            </a:r>
          </a:p>
        </p:txBody>
      </p:sp>
    </p:spTree>
    <p:extLst>
      <p:ext uri="{BB962C8B-B14F-4D97-AF65-F5344CB8AC3E}">
        <p14:creationId xmlns:p14="http://schemas.microsoft.com/office/powerpoint/2010/main" val="1193419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8600" y="2705399"/>
            <a:ext cx="11830050" cy="1325563"/>
          </a:xfrm>
        </p:spPr>
        <p:txBody>
          <a:bodyPr/>
          <a:lstStyle/>
          <a:p>
            <a:r>
              <a:rPr lang="zh-TW" altLang="en-US" dirty="0"/>
              <a:t>你認為你有多少時間可</a:t>
            </a:r>
            <a:r>
              <a:rPr lang="zh-TW" altLang="en-US" sz="11500" dirty="0">
                <a:solidFill>
                  <a:srgbClr val="FFFF00"/>
                </a:solidFill>
                <a:hlinkClick r:id="rId3" action="ppaction://hlinkfile"/>
              </a:rPr>
              <a:t>逃</a:t>
            </a:r>
            <a:r>
              <a:rPr lang="en-US" altLang="zh-TW" sz="8000" dirty="0"/>
              <a:t>?!</a:t>
            </a:r>
            <a:endParaRPr lang="zh-TW" altLang="en-US" sz="115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ages1-focus-opensocial.googleusercontent.com/gadgets/proxy?container=focus&amp;refresh=3600&amp;resize_w=678&amp;url=http%3A%2F%2Fimages2.gamme.com.tw%2Fnews%2F2014%2F02%2F1%2FqKCUpqGYkZ6Vp6Q.jpg"/>
          <p:cNvPicPr>
            <a:picLocks noChangeAspect="1" noChangeArrowheads="1"/>
          </p:cNvPicPr>
          <p:nvPr/>
        </p:nvPicPr>
        <p:blipFill>
          <a:blip r:embed="rId2" cstate="print"/>
          <a:srcRect/>
          <a:stretch>
            <a:fillRect/>
          </a:stretch>
        </p:blipFill>
        <p:spPr bwMode="auto">
          <a:xfrm>
            <a:off x="1257819" y="59312"/>
            <a:ext cx="9486541" cy="6798688"/>
          </a:xfrm>
          <a:prstGeom prst="rect">
            <a:avLst/>
          </a:prstGeom>
          <a:ln>
            <a:noFill/>
          </a:ln>
          <a:effectLst>
            <a:softEdge rad="112500"/>
          </a:effectLst>
        </p:spPr>
      </p:pic>
      <p:sp>
        <p:nvSpPr>
          <p:cNvPr id="2" name="文字方塊 1"/>
          <p:cNvSpPr txBox="1"/>
          <p:nvPr/>
        </p:nvSpPr>
        <p:spPr>
          <a:xfrm>
            <a:off x="65444" y="0"/>
            <a:ext cx="6858048" cy="1200329"/>
          </a:xfrm>
          <a:prstGeom prst="rect">
            <a:avLst/>
          </a:prstGeom>
          <a:noFill/>
        </p:spPr>
        <p:txBody>
          <a:bodyPr wrap="square" rtlCol="0">
            <a:spAutoFit/>
          </a:bodyPr>
          <a:lstStyle/>
          <a:p>
            <a:r>
              <a:rPr lang="zh-TW" altLang="en-US" sz="7200" b="1" dirty="0" smtClean="0">
                <a:solidFill>
                  <a:schemeClr val="bg1">
                    <a:lumMod val="95000"/>
                  </a:schemeClr>
                </a:solidFill>
                <a:latin typeface="微軟正黑體" panose="020B0604030504040204" pitchFamily="34" charset="-120"/>
                <a:ea typeface="微軟正黑體" panose="020B0604030504040204" pitchFamily="34" charset="-120"/>
              </a:rPr>
              <a:t>消防達人教</a:t>
            </a:r>
            <a:r>
              <a:rPr lang="zh-TW" altLang="en-US" sz="7200" b="1" dirty="0">
                <a:solidFill>
                  <a:schemeClr val="bg1">
                    <a:lumMod val="95000"/>
                  </a:schemeClr>
                </a:solidFill>
                <a:latin typeface="微軟正黑體" panose="020B0604030504040204" pitchFamily="34" charset="-120"/>
                <a:ea typeface="微軟正黑體" panose="020B0604030504040204" pitchFamily="34" charset="-120"/>
              </a:rPr>
              <a:t>你：</a:t>
            </a:r>
            <a:endParaRPr lang="zh-TW" altLang="en-US" b="1" dirty="0">
              <a:solidFill>
                <a:schemeClr val="bg1">
                  <a:lumMod val="95000"/>
                </a:schemeClr>
              </a:solidFill>
              <a:latin typeface="微軟正黑體" panose="020B0604030504040204" pitchFamily="34" charset="-120"/>
              <a:ea typeface="微軟正黑體" panose="020B0604030504040204" pitchFamily="34" charset="-120"/>
            </a:endParaRPr>
          </a:p>
        </p:txBody>
      </p:sp>
      <p:grpSp>
        <p:nvGrpSpPr>
          <p:cNvPr id="3" name="群組 14"/>
          <p:cNvGrpSpPr/>
          <p:nvPr/>
        </p:nvGrpSpPr>
        <p:grpSpPr>
          <a:xfrm>
            <a:off x="1952596" y="3929066"/>
            <a:ext cx="2428892" cy="2928934"/>
            <a:chOff x="428596" y="3929066"/>
            <a:chExt cx="2428892" cy="2928934"/>
          </a:xfrm>
        </p:grpSpPr>
        <p:pic>
          <p:nvPicPr>
            <p:cNvPr id="6" name="圖片 3"/>
            <p:cNvPicPr>
              <a:picLocks noChangeAspect="1"/>
            </p:cNvPicPr>
            <p:nvPr/>
          </p:nvPicPr>
          <p:blipFill>
            <a:blip r:embed="rId3" cstate="print"/>
            <a:srcRect/>
            <a:stretch>
              <a:fillRect/>
            </a:stretch>
          </p:blipFill>
          <p:spPr bwMode="auto">
            <a:xfrm>
              <a:off x="428596" y="3929066"/>
              <a:ext cx="2428892" cy="2428892"/>
            </a:xfrm>
            <a:prstGeom prst="rect">
              <a:avLst/>
            </a:prstGeom>
            <a:noFill/>
            <a:ln w="9525">
              <a:noFill/>
              <a:miter lim="800000"/>
              <a:headEnd/>
              <a:tailEnd/>
            </a:ln>
          </p:spPr>
        </p:pic>
        <p:sp>
          <p:nvSpPr>
            <p:cNvPr id="9" name="文字方塊 8"/>
            <p:cNvSpPr txBox="1"/>
            <p:nvPr/>
          </p:nvSpPr>
          <p:spPr>
            <a:xfrm>
              <a:off x="785786" y="4214818"/>
              <a:ext cx="1659429" cy="1862048"/>
            </a:xfrm>
            <a:prstGeom prst="rect">
              <a:avLst/>
            </a:prstGeom>
            <a:noFill/>
          </p:spPr>
          <p:txBody>
            <a:bodyPr wrap="none" rtlCol="0">
              <a:spAutoFit/>
            </a:bodyPr>
            <a:lstStyle/>
            <a:p>
              <a:r>
                <a:rPr lang="zh-TW" altLang="en-US" sz="11500" b="1" dirty="0">
                  <a:latin typeface="微軟正黑體" panose="020B0604030504040204" pitchFamily="34" charset="-120"/>
                  <a:ea typeface="微軟正黑體" panose="020B0604030504040204" pitchFamily="34" charset="-120"/>
                </a:rPr>
                <a:t>停</a:t>
              </a:r>
            </a:p>
          </p:txBody>
        </p:sp>
        <p:sp>
          <p:nvSpPr>
            <p:cNvPr id="12" name="矩形 11"/>
            <p:cNvSpPr/>
            <p:nvPr/>
          </p:nvSpPr>
          <p:spPr>
            <a:xfrm>
              <a:off x="947617" y="5934670"/>
              <a:ext cx="143013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stop</a:t>
              </a:r>
              <a:endParaRPr lang="zh-TW" alt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4" name="群組 15"/>
          <p:cNvGrpSpPr/>
          <p:nvPr/>
        </p:nvGrpSpPr>
        <p:grpSpPr>
          <a:xfrm>
            <a:off x="4952992" y="4000504"/>
            <a:ext cx="2357454" cy="2857496"/>
            <a:chOff x="3428992" y="4000504"/>
            <a:chExt cx="2357454" cy="2857496"/>
          </a:xfrm>
        </p:grpSpPr>
        <p:pic>
          <p:nvPicPr>
            <p:cNvPr id="7" name="圖片 3"/>
            <p:cNvPicPr>
              <a:picLocks noChangeAspect="1"/>
            </p:cNvPicPr>
            <p:nvPr/>
          </p:nvPicPr>
          <p:blipFill>
            <a:blip r:embed="rId3" cstate="print"/>
            <a:srcRect/>
            <a:stretch>
              <a:fillRect/>
            </a:stretch>
          </p:blipFill>
          <p:spPr bwMode="auto">
            <a:xfrm>
              <a:off x="3428992" y="4000504"/>
              <a:ext cx="2357454" cy="2357454"/>
            </a:xfrm>
            <a:prstGeom prst="rect">
              <a:avLst/>
            </a:prstGeom>
            <a:noFill/>
            <a:ln w="9525">
              <a:noFill/>
              <a:miter lim="800000"/>
              <a:headEnd/>
              <a:tailEnd/>
            </a:ln>
          </p:spPr>
        </p:pic>
        <p:sp>
          <p:nvSpPr>
            <p:cNvPr id="10" name="文字方塊 9"/>
            <p:cNvSpPr txBox="1"/>
            <p:nvPr/>
          </p:nvSpPr>
          <p:spPr>
            <a:xfrm>
              <a:off x="3786182" y="4286256"/>
              <a:ext cx="1659429" cy="1862048"/>
            </a:xfrm>
            <a:prstGeom prst="rect">
              <a:avLst/>
            </a:prstGeom>
            <a:noFill/>
          </p:spPr>
          <p:txBody>
            <a:bodyPr wrap="none" rtlCol="0">
              <a:spAutoFit/>
            </a:bodyPr>
            <a:lstStyle/>
            <a:p>
              <a:r>
                <a:rPr lang="zh-TW" altLang="en-US" sz="11500" b="1" dirty="0">
                  <a:latin typeface="微軟正黑體" panose="020B0604030504040204" pitchFamily="34" charset="-120"/>
                  <a:ea typeface="微軟正黑體" panose="020B0604030504040204" pitchFamily="34" charset="-120"/>
                </a:rPr>
                <a:t>躺</a:t>
              </a:r>
            </a:p>
          </p:txBody>
        </p:sp>
        <p:sp>
          <p:nvSpPr>
            <p:cNvPr id="13" name="矩形 12"/>
            <p:cNvSpPr/>
            <p:nvPr/>
          </p:nvSpPr>
          <p:spPr>
            <a:xfrm>
              <a:off x="3860737" y="5934670"/>
              <a:ext cx="153875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drop</a:t>
              </a:r>
              <a:endParaRPr lang="zh-TW" alt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5" name="群組 16"/>
          <p:cNvGrpSpPr/>
          <p:nvPr/>
        </p:nvGrpSpPr>
        <p:grpSpPr>
          <a:xfrm>
            <a:off x="7881950" y="4000504"/>
            <a:ext cx="2357422" cy="2857496"/>
            <a:chOff x="6357950" y="4000504"/>
            <a:chExt cx="2357422" cy="2857496"/>
          </a:xfrm>
        </p:grpSpPr>
        <p:pic>
          <p:nvPicPr>
            <p:cNvPr id="8" name="圖片 3"/>
            <p:cNvPicPr>
              <a:picLocks noChangeAspect="1"/>
            </p:cNvPicPr>
            <p:nvPr/>
          </p:nvPicPr>
          <p:blipFill>
            <a:blip r:embed="rId3" cstate="print"/>
            <a:srcRect/>
            <a:stretch>
              <a:fillRect/>
            </a:stretch>
          </p:blipFill>
          <p:spPr bwMode="auto">
            <a:xfrm>
              <a:off x="6357950" y="4000504"/>
              <a:ext cx="2357422" cy="2357422"/>
            </a:xfrm>
            <a:prstGeom prst="rect">
              <a:avLst/>
            </a:prstGeom>
            <a:noFill/>
            <a:ln w="9525">
              <a:noFill/>
              <a:miter lim="800000"/>
              <a:headEnd/>
              <a:tailEnd/>
            </a:ln>
          </p:spPr>
        </p:pic>
        <p:sp>
          <p:nvSpPr>
            <p:cNvPr id="11" name="文字方塊 10"/>
            <p:cNvSpPr txBox="1"/>
            <p:nvPr/>
          </p:nvSpPr>
          <p:spPr>
            <a:xfrm>
              <a:off x="6715140" y="4286256"/>
              <a:ext cx="1659429" cy="1862048"/>
            </a:xfrm>
            <a:prstGeom prst="rect">
              <a:avLst/>
            </a:prstGeom>
            <a:noFill/>
          </p:spPr>
          <p:txBody>
            <a:bodyPr wrap="none" rtlCol="0">
              <a:spAutoFit/>
            </a:bodyPr>
            <a:lstStyle/>
            <a:p>
              <a:r>
                <a:rPr lang="zh-TW" altLang="en-US" sz="11500" b="1" dirty="0">
                  <a:latin typeface="微軟正黑體" panose="020B0604030504040204" pitchFamily="34" charset="-120"/>
                  <a:ea typeface="微軟正黑體" panose="020B0604030504040204" pitchFamily="34" charset="-120"/>
                </a:rPr>
                <a:t>滾</a:t>
              </a:r>
            </a:p>
          </p:txBody>
        </p:sp>
        <p:sp>
          <p:nvSpPr>
            <p:cNvPr id="14" name="矩形 13"/>
            <p:cNvSpPr/>
            <p:nvPr/>
          </p:nvSpPr>
          <p:spPr>
            <a:xfrm>
              <a:off x="7030563" y="5934670"/>
              <a:ext cx="113479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roll</a:t>
              </a:r>
              <a:endParaRPr lang="zh-TW" alt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110233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0" y="1096282"/>
            <a:ext cx="12192000" cy="1325563"/>
          </a:xfrm>
        </p:spPr>
        <p:txBody>
          <a:bodyPr/>
          <a:lstStyle/>
          <a:p>
            <a:pPr algn="ctr"/>
            <a:r>
              <a:rPr lang="zh-TW" altLang="en-US" sz="9600" dirty="0">
                <a:solidFill>
                  <a:srgbClr val="FFFF00"/>
                </a:solidFill>
              </a:rPr>
              <a:t>教官示範</a:t>
            </a:r>
            <a:r>
              <a:rPr lang="en-US" altLang="zh-TW" sz="9600" dirty="0">
                <a:solidFill>
                  <a:srgbClr val="FFFF00"/>
                </a:solidFill>
              </a:rPr>
              <a:t>-</a:t>
            </a:r>
            <a:r>
              <a:rPr lang="zh-TW" altLang="en-US" sz="9600" dirty="0">
                <a:solidFill>
                  <a:srgbClr val="FFFF00"/>
                </a:solidFill>
              </a:rPr>
              <a:t>停躺滾</a:t>
            </a:r>
          </a:p>
        </p:txBody>
      </p:sp>
      <p:sp>
        <p:nvSpPr>
          <p:cNvPr id="6" name="標題 1">
            <a:hlinkClick r:id="rId3" action="ppaction://hlinkfile"/>
          </p:cNvPr>
          <p:cNvSpPr txBox="1">
            <a:spLocks/>
          </p:cNvSpPr>
          <p:nvPr/>
        </p:nvSpPr>
        <p:spPr>
          <a:xfrm>
            <a:off x="0" y="3229882"/>
            <a:ext cx="12192000" cy="1325563"/>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zh-TW" altLang="en-US" sz="9600" b="1" dirty="0">
                <a:solidFill>
                  <a:srgbClr val="FFFF00"/>
                </a:solidFill>
                <a:latin typeface="微軟正黑體" panose="020B0604030504040204" pitchFamily="34" charset="-120"/>
                <a:ea typeface="微軟正黑體" panose="020B0604030504040204" pitchFamily="34" charset="-120"/>
                <a:cs typeface="+mj-cs"/>
              </a:rPr>
              <a:t>讓專業的來</a:t>
            </a:r>
            <a:endParaRPr kumimoji="0" lang="zh-TW" altLang="en-US" sz="96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20557792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火大了.jpg"/>
          <p:cNvPicPr>
            <a:picLocks noGrp="1" noChangeAspect="1"/>
          </p:cNvPicPr>
          <p:nvPr>
            <p:ph sz="quarter" idx="1"/>
          </p:nvPr>
        </p:nvPicPr>
        <p:blipFill>
          <a:blip r:embed="rId3" cstate="print"/>
          <a:stretch>
            <a:fillRect/>
          </a:stretch>
        </p:blipFill>
        <p:spPr>
          <a:xfrm>
            <a:off x="370461" y="0"/>
            <a:ext cx="11478101" cy="7857471"/>
          </a:xfrm>
        </p:spPr>
      </p:pic>
      <p:sp>
        <p:nvSpPr>
          <p:cNvPr id="2" name="標題 1"/>
          <p:cNvSpPr>
            <a:spLocks noGrp="1"/>
          </p:cNvSpPr>
          <p:nvPr>
            <p:ph type="title"/>
          </p:nvPr>
        </p:nvSpPr>
        <p:spPr>
          <a:xfrm>
            <a:off x="246474" y="433951"/>
            <a:ext cx="11478101" cy="1519707"/>
          </a:xfrm>
          <a:solidFill>
            <a:schemeClr val="tx1">
              <a:alpha val="51000"/>
            </a:schemeClr>
          </a:solidFill>
        </p:spPr>
        <p:txBody>
          <a:bodyPr>
            <a:noAutofit/>
          </a:bodyPr>
          <a:lstStyle/>
          <a:p>
            <a:pPr algn="ctr"/>
            <a:r>
              <a:rPr lang="zh-TW" altLang="en-US" sz="9600" b="1" dirty="0">
                <a:latin typeface="微軟正黑體" pitchFamily="34" charset="-120"/>
                <a:ea typeface="微軟正黑體" pitchFamily="34" charset="-120"/>
              </a:rPr>
              <a:t>發現什麼問題？</a:t>
            </a:r>
          </a:p>
        </p:txBody>
      </p:sp>
      <p:sp>
        <p:nvSpPr>
          <p:cNvPr id="5" name="文字方塊 4"/>
          <p:cNvSpPr txBox="1"/>
          <p:nvPr/>
        </p:nvSpPr>
        <p:spPr>
          <a:xfrm>
            <a:off x="7464152" y="6488668"/>
            <a:ext cx="2952328" cy="369332"/>
          </a:xfrm>
          <a:prstGeom prst="rect">
            <a:avLst/>
          </a:prstGeom>
          <a:noFill/>
        </p:spPr>
        <p:txBody>
          <a:bodyPr wrap="square" rtlCol="0">
            <a:spAutoFit/>
          </a:bodyPr>
          <a:lstStyle/>
          <a:p>
            <a:r>
              <a:rPr lang="zh-TW" altLang="en-US" dirty="0"/>
              <a:t>圖片取自林金宏的消防天地</a:t>
            </a:r>
          </a:p>
        </p:txBody>
      </p:sp>
    </p:spTree>
    <p:extLst>
      <p:ext uri="{BB962C8B-B14F-4D97-AF65-F5344CB8AC3E}">
        <p14:creationId xmlns:p14="http://schemas.microsoft.com/office/powerpoint/2010/main" val="23332150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0378" y="1180403"/>
            <a:ext cx="12031815" cy="2115247"/>
          </a:xfrm>
        </p:spPr>
        <p:txBody>
          <a:bodyPr>
            <a:noAutofit/>
          </a:bodyPr>
          <a:lstStyle/>
          <a:p>
            <a:r>
              <a:rPr lang="zh-TW" altLang="en-US" sz="8800" b="1" dirty="0">
                <a:effectLst/>
              </a:rPr>
              <a:t>不是消防隊來的慢     </a:t>
            </a:r>
            <a:endParaRPr lang="zh-TW" altLang="en-US" sz="7200" b="1" dirty="0">
              <a:effectLst/>
            </a:endParaRPr>
          </a:p>
        </p:txBody>
      </p:sp>
      <p:sp>
        <p:nvSpPr>
          <p:cNvPr id="3" name="文字方塊 2"/>
          <p:cNvSpPr txBox="1"/>
          <p:nvPr/>
        </p:nvSpPr>
        <p:spPr>
          <a:xfrm>
            <a:off x="304800" y="3124200"/>
            <a:ext cx="12382500" cy="1862048"/>
          </a:xfrm>
          <a:prstGeom prst="rect">
            <a:avLst/>
          </a:prstGeom>
          <a:noFill/>
        </p:spPr>
        <p:txBody>
          <a:bodyPr wrap="square" rtlCol="0">
            <a:spAutoFit/>
          </a:bodyPr>
          <a:lstStyle/>
          <a:p>
            <a:r>
              <a:rPr lang="zh-TW" altLang="en-US" sz="8800" b="1" dirty="0">
                <a:solidFill>
                  <a:schemeClr val="bg1"/>
                </a:solidFill>
                <a:latin typeface="微軟正黑體" panose="020B0604030504040204" pitchFamily="34" charset="-120"/>
                <a:ea typeface="微軟正黑體" panose="020B0604030504040204" pitchFamily="34" charset="-120"/>
                <a:cs typeface="+mj-cs"/>
              </a:rPr>
              <a:t>而是</a:t>
            </a:r>
            <a:r>
              <a:rPr lang="zh-TW" altLang="en-US" sz="11500" b="1" dirty="0">
                <a:solidFill>
                  <a:srgbClr val="FFFF00"/>
                </a:solidFill>
                <a:latin typeface="微軟正黑體" panose="020B0604030504040204" pitchFamily="34" charset="-120"/>
                <a:ea typeface="微軟正黑體" panose="020B0604030504040204" pitchFamily="34" charset="-120"/>
                <a:cs typeface="+mj-cs"/>
              </a:rPr>
              <a:t>太晚</a:t>
            </a:r>
            <a:r>
              <a:rPr lang="zh-TW" altLang="en-US" sz="8800" b="1" dirty="0">
                <a:solidFill>
                  <a:schemeClr val="bg1"/>
                </a:solidFill>
                <a:latin typeface="微軟正黑體" panose="020B0604030504040204" pitchFamily="34" charset="-120"/>
                <a:ea typeface="微軟正黑體" panose="020B0604030504040204" pitchFamily="34" charset="-120"/>
                <a:cs typeface="+mj-cs"/>
              </a:rPr>
              <a:t>才發現火災</a:t>
            </a:r>
            <a:r>
              <a:rPr lang="en-US" altLang="zh-TW" sz="8800" b="1" dirty="0">
                <a:solidFill>
                  <a:schemeClr val="bg1"/>
                </a:solidFill>
                <a:latin typeface="微軟正黑體" panose="020B0604030504040204" pitchFamily="34" charset="-120"/>
                <a:ea typeface="微軟正黑體" panose="020B0604030504040204" pitchFamily="34" charset="-120"/>
                <a:cs typeface="+mj-cs"/>
              </a:rPr>
              <a:t>…</a:t>
            </a:r>
            <a:endParaRPr lang="zh-TW" altLang="en-US" sz="8800" b="1" dirty="0">
              <a:solidFill>
                <a:schemeClr val="bg1"/>
              </a:solid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206739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par>
                          <p:cTn id="10" fill="hold">
                            <p:stCondLst>
                              <p:cond delay="17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1"/>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485275" cy="5840803"/>
          </a:xfrm>
        </p:spPr>
        <p:txBody>
          <a:bodyPr vert="eaVert"/>
          <a:lstStyle/>
          <a:p>
            <a:pPr algn="ctr"/>
            <a:r>
              <a:rPr lang="zh-TW" altLang="en-US" dirty="0">
                <a:solidFill>
                  <a:srgbClr val="FFFF00"/>
                </a:solidFill>
              </a:rPr>
              <a:t>安裝住警器</a:t>
            </a:r>
          </a:p>
        </p:txBody>
      </p:sp>
      <p:pic>
        <p:nvPicPr>
          <p:cNvPr id="1026" name="Picture 2" descr="http://hwader.woby.tw/babypic/WN20025914422/NEWDIY/201312111201002256/%E4%BD%8F%E8%AD%A6%E5%99%A8%E6%B5%B7%E5%A0%B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651"/>
          <a:stretch/>
        </p:blipFill>
        <p:spPr bwMode="auto">
          <a:xfrm>
            <a:off x="2171700" y="0"/>
            <a:ext cx="8267700" cy="6851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spli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52500" y="1257300"/>
            <a:ext cx="10515600" cy="3848099"/>
          </a:xfrm>
        </p:spPr>
        <p:txBody>
          <a:bodyPr/>
          <a:lstStyle/>
          <a:p>
            <a:r>
              <a:rPr lang="zh-TW" altLang="en-US" sz="13800" dirty="0">
                <a:solidFill>
                  <a:srgbClr val="FFFF00"/>
                </a:solidFill>
              </a:rPr>
              <a:t>逼逼逼</a:t>
            </a:r>
            <a:r>
              <a:rPr lang="en-US" altLang="zh-TW" sz="13800" dirty="0">
                <a:solidFill>
                  <a:srgbClr val="FFFF00"/>
                </a:solidFill>
              </a:rPr>
              <a:t>!!!</a:t>
            </a:r>
            <a:r>
              <a:rPr lang="en-US" altLang="zh-TW" dirty="0"/>
              <a:t/>
            </a:r>
            <a:br>
              <a:rPr lang="en-US" altLang="zh-TW" dirty="0"/>
            </a:br>
            <a:r>
              <a:rPr lang="en-US" altLang="zh-TW" dirty="0"/>
              <a:t>11</a:t>
            </a:r>
            <a:r>
              <a:rPr lang="zh-TW" altLang="en-US" dirty="0"/>
              <a:t>人獲救，全靠住警器</a:t>
            </a:r>
            <a:r>
              <a:rPr lang="en-US" altLang="zh-TW" dirty="0"/>
              <a:t>!</a:t>
            </a:r>
            <a:endParaRPr lang="zh-TW" altLang="en-US" dirty="0"/>
          </a:p>
        </p:txBody>
      </p:sp>
      <p:pic>
        <p:nvPicPr>
          <p:cNvPr id="1026" name="Picture 2" descr="F:\黑克松影片\juukeiki.png">
            <a:hlinkClick r:id="rId3" action="ppaction://hlinkfile"/>
          </p:cNvPr>
          <p:cNvPicPr>
            <a:picLocks noChangeAspect="1" noChangeArrowheads="1"/>
          </p:cNvPicPr>
          <p:nvPr/>
        </p:nvPicPr>
        <p:blipFill>
          <a:blip r:embed="rId4" cstate="print"/>
          <a:srcRect/>
          <a:stretch>
            <a:fillRect/>
          </a:stretch>
        </p:blipFill>
        <p:spPr bwMode="auto">
          <a:xfrm>
            <a:off x="7473695" y="4495800"/>
            <a:ext cx="4546855" cy="222885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千萬</a:t>
            </a:r>
            <a:r>
              <a:rPr lang="zh-TW" altLang="en-US" dirty="0">
                <a:solidFill>
                  <a:srgbClr val="FFFF00"/>
                </a:solidFill>
                <a:hlinkClick r:id="rId3" action="ppaction://hlinkfile"/>
              </a:rPr>
              <a:t>不可以跳樓</a:t>
            </a:r>
            <a:r>
              <a:rPr lang="zh-TW" altLang="en-US" sz="5400" dirty="0"/>
              <a:t>除非你是</a:t>
            </a:r>
            <a:r>
              <a:rPr lang="en-US" altLang="zh-TW" sz="5400" dirty="0"/>
              <a:t>…</a:t>
            </a:r>
            <a:endParaRPr lang="zh-TW" altLang="en-US" sz="5400" dirty="0"/>
          </a:p>
        </p:txBody>
      </p:sp>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865" y="1905000"/>
            <a:ext cx="2819400" cy="4229100"/>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0375" y="1905000"/>
            <a:ext cx="3289300" cy="4229100"/>
          </a:xfrm>
          <a:prstGeom prst="rect">
            <a:avLst/>
          </a:prstGeom>
        </p:spPr>
      </p:pic>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5785" y="1905000"/>
            <a:ext cx="2865512" cy="4229100"/>
          </a:xfrm>
          <a:prstGeom prst="rect">
            <a:avLst/>
          </a:prstGeom>
        </p:spPr>
      </p:pic>
    </p:spTree>
    <p:extLst>
      <p:ext uri="{BB962C8B-B14F-4D97-AF65-F5344CB8AC3E}">
        <p14:creationId xmlns:p14="http://schemas.microsoft.com/office/powerpoint/2010/main" val="2397643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10"/>
          <p:cNvSpPr>
            <a:spLocks noGrp="1"/>
          </p:cNvSpPr>
          <p:nvPr>
            <p:ph type="sldNum" sz="quarter" idx="12"/>
          </p:nvPr>
        </p:nvSpPr>
        <p:spPr>
          <a:xfrm>
            <a:off x="8077200" y="6356351"/>
            <a:ext cx="2133600" cy="365125"/>
          </a:xfrm>
          <a:prstGeom prst="rect">
            <a:avLst/>
          </a:prstGeom>
        </p:spPr>
        <p:txBody>
          <a:bodyPr/>
          <a:lstStyle/>
          <a:p>
            <a:fld id="{73DA0BB7-265A-403C-9275-D587AB510EDC}" type="slidenum">
              <a:rPr lang="zh-TW" altLang="en-US" smtClean="0"/>
              <a:pPr/>
              <a:t>67</a:t>
            </a:fld>
            <a:endParaRPr lang="zh-TW" altLang="en-US"/>
          </a:p>
        </p:txBody>
      </p:sp>
      <p:pic>
        <p:nvPicPr>
          <p:cNvPr id="59394" name="Picture 2" descr="http://www.usfa.fema.gov/_images/photos/campaigns/smokealarms/escapeplanasianfa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 y="1616281"/>
            <a:ext cx="4797219" cy="4797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矩形 9"/>
          <p:cNvSpPr/>
          <p:nvPr/>
        </p:nvSpPr>
        <p:spPr>
          <a:xfrm>
            <a:off x="6096000" y="1690689"/>
            <a:ext cx="6096000" cy="4154984"/>
          </a:xfrm>
          <a:prstGeom prst="rect">
            <a:avLst/>
          </a:prstGeom>
          <a:solidFill>
            <a:schemeClr val="tx1"/>
          </a:solidFill>
        </p:spPr>
        <p:style>
          <a:lnRef idx="2">
            <a:schemeClr val="accent2"/>
          </a:lnRef>
          <a:fillRef idx="1">
            <a:schemeClr val="lt1"/>
          </a:fillRef>
          <a:effectRef idx="0">
            <a:schemeClr val="accent2"/>
          </a:effectRef>
          <a:fontRef idx="minor">
            <a:schemeClr val="dk1"/>
          </a:fontRef>
        </p:style>
        <p:txBody>
          <a:bodyPr wrap="square">
            <a:spAutoFit/>
          </a:bodyPr>
          <a:lstStyle/>
          <a:p>
            <a:r>
              <a:rPr lang="zh-TW" altLang="en-US" sz="3200" b="1" dirty="0">
                <a:solidFill>
                  <a:schemeClr val="bg1"/>
                </a:solidFill>
                <a:latin typeface="標楷體" pitchFamily="65" charset="-120"/>
                <a:ea typeface="標楷體" pitchFamily="65" charset="-120"/>
              </a:rPr>
              <a:t>和家人</a:t>
            </a:r>
            <a:r>
              <a:rPr lang="zh-TW" altLang="en-US" sz="4400" b="1" dirty="0">
                <a:solidFill>
                  <a:srgbClr val="FFFF00"/>
                </a:solidFill>
                <a:latin typeface="標楷體" pitchFamily="65" charset="-120"/>
                <a:ea typeface="標楷體" pitchFamily="65" charset="-120"/>
              </a:rPr>
              <a:t>共同討論</a:t>
            </a:r>
            <a:r>
              <a:rPr lang="zh-TW" altLang="en-US" sz="3200" b="1" dirty="0">
                <a:solidFill>
                  <a:schemeClr val="bg1"/>
                </a:solidFill>
                <a:latin typeface="標楷體" pitchFamily="65" charset="-120"/>
                <a:ea typeface="標楷體" pitchFamily="65" charset="-120"/>
              </a:rPr>
              <a:t>，畫出家裡的平面圖</a:t>
            </a:r>
            <a:r>
              <a:rPr lang="en-US" altLang="zh-TW" sz="3200" b="1" dirty="0">
                <a:solidFill>
                  <a:schemeClr val="bg1"/>
                </a:solidFill>
                <a:latin typeface="標楷體" pitchFamily="65" charset="-120"/>
                <a:ea typeface="標楷體" pitchFamily="65" charset="-120"/>
              </a:rPr>
              <a:t>(</a:t>
            </a:r>
            <a:r>
              <a:rPr lang="zh-TW" altLang="en-US" sz="4400" b="1" dirty="0">
                <a:solidFill>
                  <a:srgbClr val="FFFF00"/>
                </a:solidFill>
                <a:latin typeface="標楷體" pitchFamily="65" charset="-120"/>
                <a:ea typeface="標楷體" pitchFamily="65" charset="-120"/>
              </a:rPr>
              <a:t>含外傭</a:t>
            </a:r>
            <a:r>
              <a:rPr lang="en-US" altLang="zh-TW" sz="3200" b="1" dirty="0">
                <a:solidFill>
                  <a:schemeClr val="bg1"/>
                </a:solidFill>
                <a:latin typeface="標楷體" pitchFamily="65" charset="-120"/>
                <a:ea typeface="標楷體" pitchFamily="65" charset="-120"/>
              </a:rPr>
              <a:t>)</a:t>
            </a:r>
          </a:p>
          <a:p>
            <a:r>
              <a:rPr lang="zh-TW" altLang="en-US" sz="3200" b="1" dirty="0">
                <a:solidFill>
                  <a:schemeClr val="bg1"/>
                </a:solidFill>
                <a:latin typeface="標楷體" pitchFamily="65" charset="-120"/>
                <a:ea typeface="標楷體" pitchFamily="65" charset="-120"/>
              </a:rPr>
              <a:t>找到</a:t>
            </a:r>
            <a:r>
              <a:rPr lang="zh-TW" altLang="en-US" sz="4400" b="1" dirty="0">
                <a:solidFill>
                  <a:srgbClr val="FFFF00"/>
                </a:solidFill>
                <a:latin typeface="標楷體" pitchFamily="65" charset="-120"/>
                <a:ea typeface="標楷體" pitchFamily="65" charset="-120"/>
              </a:rPr>
              <a:t>兩個以上</a:t>
            </a:r>
            <a:r>
              <a:rPr lang="zh-TW" altLang="en-US" sz="3200" b="1" dirty="0">
                <a:solidFill>
                  <a:schemeClr val="bg1"/>
                </a:solidFill>
                <a:latin typeface="標楷體" pitchFamily="65" charset="-120"/>
                <a:ea typeface="標楷體" pitchFamily="65" charset="-120"/>
              </a:rPr>
              <a:t>的出口</a:t>
            </a:r>
            <a:endParaRPr lang="en-US" altLang="zh-TW" sz="3200" b="1" dirty="0">
              <a:solidFill>
                <a:schemeClr val="bg1"/>
              </a:solidFill>
              <a:latin typeface="標楷體" pitchFamily="65" charset="-120"/>
              <a:ea typeface="標楷體" pitchFamily="65" charset="-120"/>
            </a:endParaRPr>
          </a:p>
          <a:p>
            <a:r>
              <a:rPr lang="zh-TW" altLang="en-US" sz="3200" b="1" dirty="0">
                <a:solidFill>
                  <a:schemeClr val="bg1"/>
                </a:solidFill>
                <a:latin typeface="標楷體" pitchFamily="65" charset="-120"/>
                <a:ea typeface="標楷體" pitchFamily="65" charset="-120"/>
              </a:rPr>
              <a:t>共同決定屋外</a:t>
            </a:r>
            <a:r>
              <a:rPr lang="zh-TW" altLang="en-US" sz="4400" b="1" dirty="0">
                <a:solidFill>
                  <a:srgbClr val="FFFF00"/>
                </a:solidFill>
                <a:latin typeface="標楷體" pitchFamily="65" charset="-120"/>
                <a:ea typeface="標楷體" pitchFamily="65" charset="-120"/>
              </a:rPr>
              <a:t>集合地點</a:t>
            </a:r>
            <a:endParaRPr lang="en-US" altLang="zh-TW" sz="4400" b="1" dirty="0">
              <a:solidFill>
                <a:srgbClr val="FFFF00"/>
              </a:solidFill>
              <a:latin typeface="標楷體" pitchFamily="65" charset="-120"/>
              <a:ea typeface="標楷體" pitchFamily="65" charset="-120"/>
            </a:endParaRPr>
          </a:p>
          <a:p>
            <a:r>
              <a:rPr lang="zh-TW" altLang="en-US" sz="4400" b="1" dirty="0">
                <a:solidFill>
                  <a:srgbClr val="FFFF00"/>
                </a:solidFill>
                <a:latin typeface="標楷體" pitchFamily="65" charset="-120"/>
                <a:ea typeface="標楷體" pitchFamily="65" charset="-120"/>
              </a:rPr>
              <a:t>張貼</a:t>
            </a:r>
            <a:r>
              <a:rPr lang="zh-TW" altLang="en-US" sz="3200" b="1" dirty="0">
                <a:solidFill>
                  <a:schemeClr val="bg1"/>
                </a:solidFill>
                <a:latin typeface="標楷體" pitchFamily="65" charset="-120"/>
                <a:ea typeface="標楷體" pitchFamily="65" charset="-120"/>
              </a:rPr>
              <a:t>計畫圖</a:t>
            </a:r>
            <a:endParaRPr lang="en-US" altLang="zh-TW" sz="3200" b="1" dirty="0">
              <a:solidFill>
                <a:schemeClr val="bg1"/>
              </a:solidFill>
              <a:latin typeface="標楷體" pitchFamily="65" charset="-120"/>
              <a:ea typeface="標楷體" pitchFamily="65" charset="-120"/>
            </a:endParaRPr>
          </a:p>
          <a:p>
            <a:r>
              <a:rPr lang="zh-TW" altLang="en-US" sz="4400" b="1" dirty="0">
                <a:solidFill>
                  <a:srgbClr val="FFFF00"/>
                </a:solidFill>
                <a:latin typeface="標楷體" pitchFamily="65" charset="-120"/>
                <a:ea typeface="標楷體" pitchFamily="65" charset="-120"/>
              </a:rPr>
              <a:t>熟悉</a:t>
            </a:r>
            <a:r>
              <a:rPr lang="zh-TW" altLang="en-US" sz="3200" b="1" dirty="0">
                <a:solidFill>
                  <a:schemeClr val="bg1"/>
                </a:solidFill>
                <a:latin typeface="標楷體" pitchFamily="65" charset="-120"/>
                <a:ea typeface="標楷體" pitchFamily="65" charset="-120"/>
              </a:rPr>
              <a:t>逃生的方法</a:t>
            </a:r>
            <a:r>
              <a:rPr lang="en-US" altLang="zh-TW" sz="3200" b="1" dirty="0">
                <a:solidFill>
                  <a:schemeClr val="bg1"/>
                </a:solidFill>
                <a:latin typeface="標楷體" pitchFamily="65" charset="-120"/>
                <a:ea typeface="標楷體" pitchFamily="65" charset="-120"/>
              </a:rPr>
              <a:t>(</a:t>
            </a:r>
            <a:r>
              <a:rPr lang="zh-TW" altLang="en-US" sz="3200" b="1" dirty="0">
                <a:solidFill>
                  <a:schemeClr val="bg1"/>
                </a:solidFill>
                <a:latin typeface="標楷體" pitchFamily="65" charset="-120"/>
                <a:ea typeface="標楷體" pitchFamily="65" charset="-120"/>
              </a:rPr>
              <a:t>半年一次以上</a:t>
            </a:r>
            <a:r>
              <a:rPr lang="en-US" altLang="zh-TW" sz="3200" b="1" dirty="0">
                <a:solidFill>
                  <a:schemeClr val="bg1"/>
                </a:solidFill>
                <a:latin typeface="標楷體" pitchFamily="65" charset="-120"/>
                <a:ea typeface="標楷體" pitchFamily="65" charset="-120"/>
              </a:rPr>
              <a:t>)</a:t>
            </a:r>
            <a:endParaRPr lang="zh-TW" altLang="en-US" sz="3200" b="1" dirty="0">
              <a:solidFill>
                <a:schemeClr val="bg1"/>
              </a:solidFill>
            </a:endParaRPr>
          </a:p>
        </p:txBody>
      </p:sp>
      <p:sp>
        <p:nvSpPr>
          <p:cNvPr id="3" name="標題 2"/>
          <p:cNvSpPr>
            <a:spLocks noGrp="1"/>
          </p:cNvSpPr>
          <p:nvPr>
            <p:ph type="title"/>
          </p:nvPr>
        </p:nvSpPr>
        <p:spPr/>
        <p:txBody>
          <a:bodyPr/>
          <a:lstStyle/>
          <a:p>
            <a:pPr algn="ctr"/>
            <a:r>
              <a:rPr lang="zh-TW" altLang="en-US" dirty="0">
                <a:cs typeface="Times New Roman" pitchFamily="18" charset="0"/>
              </a:rPr>
              <a:t>家庭逃生計畫</a:t>
            </a:r>
            <a:endParaRPr lang="zh-TW" altLang="en-US" dirty="0"/>
          </a:p>
        </p:txBody>
      </p:sp>
    </p:spTree>
    <p:extLst>
      <p:ext uri="{BB962C8B-B14F-4D97-AF65-F5344CB8AC3E}">
        <p14:creationId xmlns:p14="http://schemas.microsoft.com/office/powerpoint/2010/main" val="1815876368"/>
      </p:ext>
    </p:extLst>
  </p:cSld>
  <p:clrMapOvr>
    <a:masterClrMapping/>
  </p:clrMapOvr>
  <p:transition>
    <p:zo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rotWithShape="1">
          <a:blip r:embed="rId3" cstate="print"/>
          <a:srcRect l="10957" t="15398" r="52257" b="27203"/>
          <a:stretch/>
        </p:blipFill>
        <p:spPr>
          <a:xfrm>
            <a:off x="323850" y="55776"/>
            <a:ext cx="11525250" cy="6726024"/>
          </a:xfrm>
          <a:prstGeom prst="rect">
            <a:avLst/>
          </a:prstGeom>
        </p:spPr>
      </p:pic>
      <p:sp>
        <p:nvSpPr>
          <p:cNvPr id="12" name="文字方塊 11"/>
          <p:cNvSpPr txBox="1"/>
          <p:nvPr/>
        </p:nvSpPr>
        <p:spPr>
          <a:xfrm>
            <a:off x="2698547" y="3829124"/>
            <a:ext cx="492443" cy="1676878"/>
          </a:xfrm>
          <a:prstGeom prst="rect">
            <a:avLst/>
          </a:prstGeom>
          <a:noFill/>
          <a:ln w="28575">
            <a:solidFill>
              <a:srgbClr val="00B050"/>
            </a:solidFill>
          </a:ln>
        </p:spPr>
        <p:txBody>
          <a:bodyPr vert="eaVert" wrap="square" rtlCol="0">
            <a:spAutoFit/>
          </a:bodyPr>
          <a:lstStyle/>
          <a:p>
            <a:r>
              <a:rPr lang="zh-TW" altLang="en-US" sz="2000" b="1" dirty="0">
                <a:solidFill>
                  <a:srgbClr val="00B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第一逃生出口</a:t>
            </a:r>
          </a:p>
        </p:txBody>
      </p:sp>
      <p:sp>
        <p:nvSpPr>
          <p:cNvPr id="13" name="文字方塊 12"/>
          <p:cNvSpPr txBox="1"/>
          <p:nvPr/>
        </p:nvSpPr>
        <p:spPr>
          <a:xfrm>
            <a:off x="7545230" y="1116177"/>
            <a:ext cx="1751348" cy="411310"/>
          </a:xfrm>
          <a:prstGeom prst="rect">
            <a:avLst/>
          </a:prstGeom>
          <a:noFill/>
          <a:ln w="28575">
            <a:solidFill>
              <a:srgbClr val="00B050"/>
            </a:solidFill>
          </a:ln>
        </p:spPr>
        <p:txBody>
          <a:bodyPr wrap="square" rtlCol="0">
            <a:spAutoFit/>
          </a:bodyPr>
          <a:lstStyle/>
          <a:p>
            <a:r>
              <a:rPr lang="zh-TW" altLang="en-US" sz="2000" b="1" dirty="0">
                <a:solidFill>
                  <a:srgbClr val="00B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第二逃生出口</a:t>
            </a:r>
          </a:p>
        </p:txBody>
      </p:sp>
      <p:pic>
        <p:nvPicPr>
          <p:cNvPr id="1028" name="Picture 4" descr="「滅火器」的圖片搜尋結果"/>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25"/>
          <a:stretch/>
        </p:blipFill>
        <p:spPr bwMode="auto">
          <a:xfrm>
            <a:off x="3574473" y="3003765"/>
            <a:ext cx="236741" cy="6223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滅火器」的圖片搜尋結果"/>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525"/>
          <a:stretch/>
        </p:blipFill>
        <p:spPr bwMode="auto">
          <a:xfrm>
            <a:off x="6285658" y="2223889"/>
            <a:ext cx="248146" cy="65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638503"/>
      </p:ext>
    </p:extLst>
  </p:cSld>
  <p:clrMapOvr>
    <a:masterClrMapping/>
  </p:clrMapOvr>
  <p:transition>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a:t>
            </a:r>
            <a:endParaRPr lang="zh-TW" altLang="en-US" dirty="0"/>
          </a:p>
        </p:txBody>
      </p:sp>
      <p:sp>
        <p:nvSpPr>
          <p:cNvPr id="4" name="矩形 3"/>
          <p:cNvSpPr/>
          <p:nvPr/>
        </p:nvSpPr>
        <p:spPr>
          <a:xfrm>
            <a:off x="0" y="0"/>
            <a:ext cx="7559682" cy="1569660"/>
          </a:xfrm>
          <a:prstGeom prst="rect">
            <a:avLst/>
          </a:prstGeom>
        </p:spPr>
        <p:txBody>
          <a:bodyPr wrap="square">
            <a:spAutoFit/>
          </a:bodyPr>
          <a:lstStyle/>
          <a:p>
            <a:r>
              <a:rPr lang="zh-TW" altLang="en-US" sz="9600" b="1" dirty="0">
                <a:solidFill>
                  <a:schemeClr val="bg1"/>
                </a:solidFill>
                <a:latin typeface="微軟正黑體" panose="020B0604030504040204" pitchFamily="34" charset="-120"/>
                <a:ea typeface="微軟正黑體" panose="020B0604030504040204" pitchFamily="34" charset="-120"/>
              </a:rPr>
              <a:t>  </a:t>
            </a:r>
            <a:endParaRPr lang="zh-TW" altLang="en-US" sz="3600" dirty="0"/>
          </a:p>
        </p:txBody>
      </p:sp>
      <p:pic>
        <p:nvPicPr>
          <p:cNvPr id="11270" name="Picture 6" descr="http://pic.pimg.tw/abc661003/1319892221-3041083786_l.jpg"/>
          <p:cNvPicPr>
            <a:picLocks noChangeAspect="1" noChangeArrowheads="1"/>
          </p:cNvPicPr>
          <p:nvPr/>
        </p:nvPicPr>
        <p:blipFill>
          <a:blip r:embed="rId2" cstate="print"/>
          <a:srcRect/>
          <a:stretch>
            <a:fillRect/>
          </a:stretch>
        </p:blipFill>
        <p:spPr bwMode="auto">
          <a:xfrm>
            <a:off x="449179" y="-3275"/>
            <a:ext cx="11277600" cy="6861275"/>
          </a:xfrm>
          <a:prstGeom prst="rect">
            <a:avLst/>
          </a:prstGeom>
          <a:noFill/>
        </p:spPr>
      </p:pic>
    </p:spTree>
    <p:extLst>
      <p:ext uri="{BB962C8B-B14F-4D97-AF65-F5344CB8AC3E}">
        <p14:creationId xmlns:p14="http://schemas.microsoft.com/office/powerpoint/2010/main" val="3941897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19200" y="2455502"/>
            <a:ext cx="10267950" cy="1325563"/>
          </a:xfrm>
        </p:spPr>
        <p:txBody>
          <a:bodyPr/>
          <a:lstStyle/>
          <a:p>
            <a:r>
              <a:rPr lang="zh-TW" altLang="en-US" sz="11500" dirty="0"/>
              <a:t>火災成長</a:t>
            </a:r>
            <a:r>
              <a:rPr lang="zh-TW" altLang="en-US" sz="11500" dirty="0">
                <a:hlinkClick r:id="rId3" action="ppaction://hlinkfile"/>
              </a:rPr>
              <a:t>過程</a:t>
            </a:r>
            <a:endParaRPr lang="zh-TW" altLang="en-US" sz="115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4355023" y="-294473"/>
            <a:ext cx="7867973" cy="7705794"/>
          </a:xfrm>
          <a:prstGeom prst="rect">
            <a:avLst/>
          </a:prstGeom>
        </p:spPr>
      </p:pic>
      <p:sp>
        <p:nvSpPr>
          <p:cNvPr id="7" name="標題 1"/>
          <p:cNvSpPr txBox="1">
            <a:spLocks/>
          </p:cNvSpPr>
          <p:nvPr/>
        </p:nvSpPr>
        <p:spPr>
          <a:xfrm>
            <a:off x="288757" y="844938"/>
            <a:ext cx="11694695" cy="3629765"/>
          </a:xfrm>
          <a:prstGeom prst="rect">
            <a:avLst/>
          </a:prstGeom>
          <a:solidFill>
            <a:schemeClr val="tx1">
              <a:alpha val="64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16600" dirty="0" smtClean="0">
                <a:solidFill>
                  <a:srgbClr val="FF0000"/>
                </a:solidFill>
                <a:latin typeface="Bauhaus 93" panose="04030905020B02020C02" pitchFamily="82" charset="0"/>
                <a:ea typeface="Segoe UI Black" panose="020B0A02040204020203" pitchFamily="34" charset="0"/>
                <a:cs typeface="Segoe UI Black" panose="020B0A02040204020203" pitchFamily="34" charset="0"/>
              </a:rPr>
              <a:t>IN FIRE!</a:t>
            </a:r>
            <a:r>
              <a:rPr lang="en-US" altLang="zh-TW" sz="13800" dirty="0" smtClean="0"/>
              <a:t/>
            </a:r>
            <a:br>
              <a:rPr lang="en-US" altLang="zh-TW" sz="13800" dirty="0" smtClean="0"/>
            </a:br>
            <a:r>
              <a:rPr lang="zh-TW" altLang="en-US" sz="11500" dirty="0" smtClean="0"/>
              <a:t>  </a:t>
            </a:r>
            <a:r>
              <a:rPr lang="zh-TW" altLang="en-US" sz="13800" dirty="0" smtClean="0">
                <a:solidFill>
                  <a:schemeClr val="bg1"/>
                </a:solidFill>
                <a:latin typeface="標楷體" panose="03000509000000000000" pitchFamily="65" charset="-120"/>
                <a:ea typeface="標楷體" panose="03000509000000000000" pitchFamily="65" charset="-120"/>
              </a:rPr>
              <a:t>你 學會了嗎</a:t>
            </a:r>
            <a:r>
              <a:rPr lang="en-US" altLang="zh-TW" sz="13800" dirty="0" smtClean="0">
                <a:solidFill>
                  <a:schemeClr val="bg1"/>
                </a:solidFill>
                <a:latin typeface="標楷體" panose="03000509000000000000" pitchFamily="65" charset="-120"/>
                <a:ea typeface="標楷體" panose="03000509000000000000" pitchFamily="65" charset="-120"/>
              </a:rPr>
              <a:t>?</a:t>
            </a:r>
            <a:endParaRPr lang="zh-TW" altLang="en-US" sz="13800" dirty="0">
              <a:solidFill>
                <a:schemeClr val="bg1"/>
              </a:solidFill>
              <a:latin typeface="標楷體" panose="03000509000000000000" pitchFamily="65" charset="-120"/>
              <a:ea typeface="標楷體" panose="03000509000000000000" pitchFamily="65" charset="-120"/>
            </a:endParaRPr>
          </a:p>
        </p:txBody>
      </p:sp>
      <p:sp>
        <p:nvSpPr>
          <p:cNvPr id="4" name="副標題 2"/>
          <p:cNvSpPr txBox="1">
            <a:spLocks/>
          </p:cNvSpPr>
          <p:nvPr/>
        </p:nvSpPr>
        <p:spPr>
          <a:xfrm>
            <a:off x="5277853" y="5725297"/>
            <a:ext cx="6705599" cy="4354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微軟正黑體" panose="020B0604030504040204" pitchFamily="34" charset="-12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TW" altLang="en-US" sz="2400" dirty="0">
                <a:solidFill>
                  <a:srgbClr val="C00000"/>
                </a:solidFill>
              </a:rPr>
              <a:t>部份資料參考 林金宏著</a:t>
            </a:r>
            <a:r>
              <a:rPr lang="en-US" altLang="zh-TW" sz="2400" dirty="0">
                <a:solidFill>
                  <a:srgbClr val="C00000"/>
                </a:solidFill>
              </a:rPr>
              <a:t>-</a:t>
            </a:r>
            <a:r>
              <a:rPr lang="zh-TW" altLang="en-US" sz="2400" dirty="0">
                <a:solidFill>
                  <a:srgbClr val="C00000"/>
                </a:solidFill>
              </a:rPr>
              <a:t>活著離開</a:t>
            </a:r>
            <a:r>
              <a:rPr lang="en-US" altLang="zh-TW" sz="2400" dirty="0">
                <a:solidFill>
                  <a:srgbClr val="C00000"/>
                </a:solidFill>
              </a:rPr>
              <a:t>2</a:t>
            </a:r>
            <a:r>
              <a:rPr lang="zh-TW" altLang="en-US" sz="2400" dirty="0">
                <a:solidFill>
                  <a:srgbClr val="C00000"/>
                </a:solidFill>
              </a:rPr>
              <a:t>、蔡宗翰</a:t>
            </a:r>
            <a:endParaRPr lang="en-US" altLang="zh-TW" sz="2400" dirty="0">
              <a:solidFill>
                <a:srgbClr val="C00000"/>
              </a:solidFill>
            </a:endParaRPr>
          </a:p>
        </p:txBody>
      </p:sp>
    </p:spTree>
    <p:extLst>
      <p:ext uri="{BB962C8B-B14F-4D97-AF65-F5344CB8AC3E}">
        <p14:creationId xmlns:p14="http://schemas.microsoft.com/office/powerpoint/2010/main" val="3435704198"/>
      </p:ext>
    </p:extLst>
  </p:cSld>
  <p:clrMapOvr>
    <a:masterClrMapping/>
  </p:clrMapOvr>
  <mc:AlternateContent xmlns:mc="http://schemas.openxmlformats.org/markup-compatibility/2006" xmlns:p14="http://schemas.microsoft.com/office/powerpoint/2010/main">
    <mc:Choice Requires="p14">
      <p:transition spd="slow" p14:dur="1250">
        <p14:flash/>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5" name="矩形 4"/>
          <p:cNvSpPr/>
          <p:nvPr/>
        </p:nvSpPr>
        <p:spPr>
          <a:xfrm>
            <a:off x="3048000" y="3082752"/>
            <a:ext cx="6116319" cy="2531462"/>
          </a:xfrm>
          <a:prstGeom prst="rect">
            <a:avLst/>
          </a:prstGeom>
          <a:noFill/>
          <a:effectLst>
            <a:glow rad="228600">
              <a:schemeClr val="accent1">
                <a:satMod val="175000"/>
                <a:alpha val="40000"/>
              </a:schemeClr>
            </a:glow>
          </a:effectLst>
          <a:scene3d>
            <a:camera prst="orthographicFront"/>
            <a:lightRig rig="threePt" dir="t"/>
          </a:scene3d>
          <a:sp3d>
            <a:bevelT prst="relaxedInset"/>
          </a:sp3d>
        </p:spPr>
        <p:txBody>
          <a:bodyPr wrap="square" lIns="68580" tIns="34290" rIns="68580" bIns="34290">
            <a:spAutoFit/>
          </a:bodyPr>
          <a:lstStyle/>
          <a:p>
            <a:pPr algn="ctr"/>
            <a:r>
              <a:rPr lang="zh-TW" altLang="en-US" sz="8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標楷體" panose="03000509000000000000" pitchFamily="65" charset="-120"/>
                <a:ea typeface="標楷體" panose="03000509000000000000" pitchFamily="65" charset="-120"/>
              </a:rPr>
              <a:t>簡報</a:t>
            </a:r>
            <a:r>
              <a:rPr lang="zh-TW" altLang="en-US" sz="8000" b="1" dirty="0">
                <a:ln w="22225">
                  <a:solidFill>
                    <a:schemeClr val="accent2"/>
                  </a:solidFill>
                  <a:prstDash val="solid"/>
                </a:ln>
                <a:solidFill>
                  <a:schemeClr val="accent2">
                    <a:lumMod val="40000"/>
                    <a:lumOff val="60000"/>
                  </a:schemeClr>
                </a:solidFill>
                <a:latin typeface="標楷體" panose="03000509000000000000" pitchFamily="65" charset="-120"/>
                <a:ea typeface="標楷體" panose="03000509000000000000" pitchFamily="65" charset="-120"/>
              </a:rPr>
              <a:t>結束</a:t>
            </a:r>
            <a:r>
              <a:rPr lang="zh-TW" altLang="en-US" sz="8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標楷體" panose="03000509000000000000" pitchFamily="65" charset="-120"/>
                <a:ea typeface="標楷體" panose="03000509000000000000" pitchFamily="65" charset="-120"/>
              </a:rPr>
              <a:t>  感謝</a:t>
            </a:r>
            <a:r>
              <a:rPr lang="zh-TW" alt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標楷體" panose="03000509000000000000" pitchFamily="65" charset="-120"/>
                <a:ea typeface="標楷體" panose="03000509000000000000" pitchFamily="65" charset="-120"/>
              </a:rPr>
              <a:t>聆聽</a:t>
            </a:r>
            <a:endParaRPr lang="zh-TW" alt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7534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73603" y="248574"/>
            <a:ext cx="5498432" cy="1325563"/>
          </a:xfrm>
        </p:spPr>
        <p:txBody>
          <a:bodyPr/>
          <a:lstStyle/>
          <a:p>
            <a:r>
              <a:rPr lang="zh-TW" altLang="en-US" dirty="0"/>
              <a:t>火災成長期</a:t>
            </a:r>
          </a:p>
        </p:txBody>
      </p:sp>
      <p:pic>
        <p:nvPicPr>
          <p:cNvPr id="1026" name="Picture 2" descr="C:\Users\user\Desktop\黑克松簡報修改\火災分期R.png"/>
          <p:cNvPicPr>
            <a:picLocks noGrp="1" noChangeAspect="1" noChangeArrowheads="1"/>
          </p:cNvPicPr>
          <p:nvPr>
            <p:ph idx="1"/>
          </p:nvPr>
        </p:nvPicPr>
        <p:blipFill>
          <a:blip r:embed="rId3" cstate="print"/>
          <a:srcRect/>
          <a:stretch>
            <a:fillRect/>
          </a:stretch>
        </p:blipFill>
        <p:spPr bwMode="auto">
          <a:xfrm>
            <a:off x="845389" y="1494210"/>
            <a:ext cx="10921041" cy="523007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02276"/>
            <a:ext cx="12192000" cy="8431689"/>
          </a:xfrm>
          <a:prstGeom prst="rect">
            <a:avLst/>
          </a:prstGeom>
        </p:spPr>
      </p:pic>
      <p:sp>
        <p:nvSpPr>
          <p:cNvPr id="2" name="標題 1"/>
          <p:cNvSpPr>
            <a:spLocks noGrp="1"/>
          </p:cNvSpPr>
          <p:nvPr>
            <p:ph type="title"/>
          </p:nvPr>
        </p:nvSpPr>
        <p:spPr>
          <a:xfrm>
            <a:off x="1" y="3268491"/>
            <a:ext cx="12191999" cy="1542770"/>
          </a:xfrm>
          <a:solidFill>
            <a:schemeClr val="tx1">
              <a:alpha val="73000"/>
            </a:schemeClr>
          </a:solidFill>
        </p:spPr>
        <p:txBody>
          <a:bodyPr/>
          <a:lstStyle/>
          <a:p>
            <a:pPr algn="ctr"/>
            <a:r>
              <a:rPr lang="zh-TW" altLang="en-US" sz="9600" dirty="0"/>
              <a:t>火災</a:t>
            </a:r>
            <a:r>
              <a:rPr lang="zh-TW" altLang="en-US" dirty="0">
                <a:solidFill>
                  <a:srgbClr val="FFFF00"/>
                </a:solidFill>
              </a:rPr>
              <a:t>對人體有什麼危害</a:t>
            </a:r>
          </a:p>
        </p:txBody>
      </p:sp>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75" y="-18288"/>
            <a:ext cx="4320000" cy="324000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70743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2782</TotalTime>
  <Words>1723</Words>
  <Application>Microsoft Office PowerPoint</Application>
  <PresentationFormat>寬螢幕</PresentationFormat>
  <Paragraphs>282</Paragraphs>
  <Slides>71</Slides>
  <Notes>44</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71</vt:i4>
      </vt:variant>
    </vt:vector>
  </HeadingPairs>
  <TitlesOfParts>
    <vt:vector size="84" baseType="lpstr">
      <vt:lpstr>Segoe UI Black</vt:lpstr>
      <vt:lpstr>金梅超黑破裂字形</vt:lpstr>
      <vt:lpstr>微軟正黑體</vt:lpstr>
      <vt:lpstr>新細明體</vt:lpstr>
      <vt:lpstr>標楷體</vt:lpstr>
      <vt:lpstr>Arial</vt:lpstr>
      <vt:lpstr>Bauhaus 93</vt:lpstr>
      <vt:lpstr>Calibri</vt:lpstr>
      <vt:lpstr>Calibri Light</vt:lpstr>
      <vt:lpstr>Kristen ITC</vt:lpstr>
      <vt:lpstr>Times New Roman</vt:lpstr>
      <vt:lpstr>Trebuchet MS</vt:lpstr>
      <vt:lpstr>Office 佈景主題</vt:lpstr>
      <vt:lpstr>PowerPoint 簡報</vt:lpstr>
      <vt:lpstr>IN FIRE!      靠自己活下去</vt:lpstr>
      <vt:lpstr>火災重大傷亡 歷史回顧影片</vt:lpstr>
      <vt:lpstr>PowerPoint 簡報</vt:lpstr>
      <vt:lpstr>意外     往往發生在意料之外</vt:lpstr>
      <vt:lpstr>你認為你有多少時間可逃?!</vt:lpstr>
      <vt:lpstr>火災成長過程</vt:lpstr>
      <vt:lpstr>火災成長期</vt:lpstr>
      <vt:lpstr>火災對人體有什麼危害</vt:lpstr>
      <vt:lpstr>PowerPoint 簡報</vt:lpstr>
      <vt:lpstr>PowerPoint 簡報</vt:lpstr>
      <vt:lpstr>火災時你要先做什麼??</vt:lpstr>
      <vt:lpstr>欸欸欸???發生火災時要幹嘛????</vt:lpstr>
      <vt:lpstr>欸欸欸???發生火災時要幹嘛????</vt:lpstr>
      <vt:lpstr>欸欸欸???發生火災時要幹嘛????</vt:lpstr>
      <vt:lpstr>欸欸欸???發生火災時要幹嘛????</vt:lpstr>
      <vt:lpstr> 到安全的地方報警</vt:lpstr>
      <vt:lpstr>PowerPoint 簡報</vt:lpstr>
      <vt:lpstr>PowerPoint 簡報</vt:lpstr>
      <vt:lpstr>PowerPoint 簡報</vt:lpstr>
      <vt:lpstr>PowerPoint 簡報</vt:lpstr>
      <vt:lpstr>PowerPoint 簡報</vt:lpstr>
      <vt:lpstr>是否滅火要件?</vt:lpstr>
      <vt:lpstr>PowerPoint 簡報</vt:lpstr>
      <vt:lpstr>火 場 求 生 流 程 圖</vt:lpstr>
      <vt:lpstr>PowerPoint 簡報</vt:lpstr>
      <vt:lpstr>如何判斷可以逃生的情形</vt:lpstr>
      <vt:lpstr>向上逃生好嗎?</vt:lpstr>
      <vt:lpstr>煙囪效應</vt:lpstr>
      <vt:lpstr>3~5m/s</vt:lpstr>
      <vt:lpstr>向下逃生 正確</vt:lpstr>
      <vt:lpstr>  能逃代表發現火災夠早         逃生路徑</vt:lpstr>
      <vt:lpstr>低姿勢??</vt:lpstr>
      <vt:lpstr>PowerPoint 簡報</vt:lpstr>
      <vt:lpstr>煙層高度</vt:lpstr>
      <vt:lpstr>PowerPoint 簡報</vt:lpstr>
      <vt:lpstr>垂直的低姿勢爬行</vt:lpstr>
      <vt:lpstr>其實濕毛巾 抵擋不了火場濃煙</vt:lpstr>
      <vt:lpstr>濕毛巾於火場不適用原因</vt:lpstr>
      <vt:lpstr>浴室?</vt:lpstr>
      <vt:lpstr>PowerPoint 簡報</vt:lpstr>
      <vt:lpstr>PowerPoint 簡報</vt:lpstr>
      <vt:lpstr>PowerPoint 簡報</vt:lpstr>
      <vt:lpstr>PowerPoint 簡報</vt:lpstr>
      <vt:lpstr>東華大學學生宿舍房間</vt:lpstr>
      <vt:lpstr>PowerPoint 簡報</vt:lpstr>
      <vt:lpstr>PowerPoint 簡報</vt:lpstr>
      <vt:lpstr>PowerPoint 簡報</vt:lpstr>
      <vt:lpstr>關門一定安全???</vt:lpstr>
      <vt:lpstr>PowerPoint 簡報</vt:lpstr>
      <vt:lpstr>PowerPoint 簡報</vt:lpstr>
      <vt:lpstr>PowerPoint 簡報</vt:lpstr>
      <vt:lpstr>PowerPoint 簡報</vt:lpstr>
      <vt:lpstr>阻隔火煙</vt:lpstr>
      <vt:lpstr>PowerPoint 簡報</vt:lpstr>
      <vt:lpstr>身上著火怎麼辦？</vt:lpstr>
      <vt:lpstr>跑</vt:lpstr>
      <vt:lpstr>PowerPoint 簡報</vt:lpstr>
      <vt:lpstr>What can I do？</vt:lpstr>
      <vt:lpstr>PowerPoint 簡報</vt:lpstr>
      <vt:lpstr>教官示範-停躺滾</vt:lpstr>
      <vt:lpstr>發現什麼問題？</vt:lpstr>
      <vt:lpstr>不是消防隊來的慢     </vt:lpstr>
      <vt:lpstr>安裝住警器</vt:lpstr>
      <vt:lpstr>逼逼逼!!! 11人獲救，全靠住警器!</vt:lpstr>
      <vt:lpstr>千萬不可以跳樓除非你是…</vt:lpstr>
      <vt:lpstr>家庭逃生計畫</vt:lpstr>
      <vt:lpstr>PowerPoint 簡報</vt:lpstr>
      <vt:lpstr>4</vt:lpstr>
      <vt:lpstr>PowerPoint 簡報</vt:lpstr>
      <vt:lpstr>PowerPoint 簡報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chun-min su</dc:creator>
  <cp:lastModifiedBy>阿義</cp:lastModifiedBy>
  <cp:revision>392</cp:revision>
  <dcterms:created xsi:type="dcterms:W3CDTF">2016-06-09T06:46:52Z</dcterms:created>
  <dcterms:modified xsi:type="dcterms:W3CDTF">2017-03-15T12:05:30Z</dcterms:modified>
</cp:coreProperties>
</file>