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notesMasterIdLst>
    <p:notesMasterId r:id="rId20"/>
  </p:notesMasterIdLst>
  <p:sldIdLst>
    <p:sldId id="257" r:id="rId7"/>
    <p:sldId id="293" r:id="rId8"/>
    <p:sldId id="294" r:id="rId9"/>
    <p:sldId id="292" r:id="rId10"/>
    <p:sldId id="263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3" r:id="rId19"/>
  </p:sldIdLst>
  <p:sldSz cx="9144000" cy="6858000" type="screen4x3"/>
  <p:notesSz cx="6802438" cy="99345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FF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9903E-4A7F-43A3-A7F3-03178606A979}" type="doc">
      <dgm:prSet loTypeId="urn:microsoft.com/office/officeart/2005/8/layout/hChevron3" loCatId="process" qsTypeId="urn:microsoft.com/office/officeart/2005/8/quickstyle/simple1" qsCatId="simple" csTypeId="urn:microsoft.com/office/officeart/2005/8/colors/accent0_1" csCatId="mainScheme" phldr="1"/>
      <dgm:spPr/>
    </dgm:pt>
    <dgm:pt modelId="{B95FF7B8-9920-4C21-AC8A-5B3C20CB822A}">
      <dgm:prSet phldrT="[文字]" custT="1"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zh-TW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攻擊階段</a:t>
          </a:r>
          <a:endParaRPr lang="zh-TW" alt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5CD1344-DCCF-4CD2-98A7-A9F5AD5240D6}" type="parTrans" cxnId="{48425300-ACC3-4A67-8EAA-BBC4EF05D211}">
      <dgm:prSet/>
      <dgm:spPr/>
      <dgm:t>
        <a:bodyPr/>
        <a:lstStyle/>
        <a:p>
          <a:endParaRPr lang="zh-TW" altLang="en-US"/>
        </a:p>
      </dgm:t>
    </dgm:pt>
    <dgm:pt modelId="{899B545C-5998-4C05-9B56-6B9A54950F93}" type="sibTrans" cxnId="{48425300-ACC3-4A67-8EAA-BBC4EF05D211}">
      <dgm:prSet/>
      <dgm:spPr/>
      <dgm:t>
        <a:bodyPr/>
        <a:lstStyle/>
        <a:p>
          <a:endParaRPr lang="zh-TW" altLang="en-US"/>
        </a:p>
      </dgm:t>
    </dgm:pt>
    <dgm:pt modelId="{55DBE582-AB75-4E7E-917A-CE3EA4082616}">
      <dgm:prSet phldrT="[文字]" custT="1"/>
      <dgm:spPr>
        <a:solidFill>
          <a:schemeClr val="bg1">
            <a:lumMod val="6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zh-TW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控制階段</a:t>
          </a:r>
          <a:endParaRPr lang="zh-TW" alt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529827-9889-410C-B1C1-92833AE05C92}" type="parTrans" cxnId="{318DC814-3F6D-4CB9-B016-80C26D0FB4C6}">
      <dgm:prSet/>
      <dgm:spPr/>
      <dgm:t>
        <a:bodyPr/>
        <a:lstStyle/>
        <a:p>
          <a:endParaRPr lang="zh-TW" altLang="en-US"/>
        </a:p>
      </dgm:t>
    </dgm:pt>
    <dgm:pt modelId="{27B2D910-7907-4B5E-B863-C3BEA00B3A10}" type="sibTrans" cxnId="{318DC814-3F6D-4CB9-B016-80C26D0FB4C6}">
      <dgm:prSet/>
      <dgm:spPr/>
      <dgm:t>
        <a:bodyPr/>
        <a:lstStyle/>
        <a:p>
          <a:endParaRPr lang="zh-TW" altLang="en-US"/>
        </a:p>
      </dgm:t>
    </dgm:pt>
    <dgm:pt modelId="{361B98D8-E131-4E20-A03B-043764E86885}">
      <dgm:prSet phldrT="[文字]" custT="1"/>
      <dgm:spPr>
        <a:solidFill>
          <a:schemeClr val="bg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zh-TW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活動與擴散階段</a:t>
          </a:r>
          <a:endParaRPr lang="zh-TW" alt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028FF3A-86FB-4B8B-897D-EAAA69922718}" type="parTrans" cxnId="{5027E000-C9B2-44A4-AD2B-50EF61027794}">
      <dgm:prSet/>
      <dgm:spPr/>
      <dgm:t>
        <a:bodyPr/>
        <a:lstStyle/>
        <a:p>
          <a:endParaRPr lang="zh-TW" altLang="en-US"/>
        </a:p>
      </dgm:t>
    </dgm:pt>
    <dgm:pt modelId="{9CEE50E2-1E3A-47D4-8222-26EBB2E30D72}" type="sibTrans" cxnId="{5027E000-C9B2-44A4-AD2B-50EF61027794}">
      <dgm:prSet/>
      <dgm:spPr/>
      <dgm:t>
        <a:bodyPr/>
        <a:lstStyle/>
        <a:p>
          <a:endParaRPr lang="zh-TW" altLang="en-US"/>
        </a:p>
      </dgm:t>
    </dgm:pt>
    <dgm:pt modelId="{781AB636-DA32-4B8A-92B4-A4FE369EC9CC}" type="pres">
      <dgm:prSet presAssocID="{5889903E-4A7F-43A3-A7F3-03178606A979}" presName="Name0" presStyleCnt="0">
        <dgm:presLayoutVars>
          <dgm:dir/>
          <dgm:resizeHandles val="exact"/>
        </dgm:presLayoutVars>
      </dgm:prSet>
      <dgm:spPr/>
    </dgm:pt>
    <dgm:pt modelId="{25C0465E-BCBD-4E1A-9E66-0C39A0775035}" type="pres">
      <dgm:prSet presAssocID="{B95FF7B8-9920-4C21-AC8A-5B3C20CB822A}" presName="parTxOnly" presStyleLbl="node1" presStyleIdx="0" presStyleCnt="3" custScaleX="834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B99B5C-EFDF-4F44-B90E-FA23045D6AD6}" type="pres">
      <dgm:prSet presAssocID="{899B545C-5998-4C05-9B56-6B9A54950F93}" presName="parSpace" presStyleCnt="0"/>
      <dgm:spPr/>
    </dgm:pt>
    <dgm:pt modelId="{08F94FCC-D44C-420E-81CF-441EC0275A5A}" type="pres">
      <dgm:prSet presAssocID="{55DBE582-AB75-4E7E-917A-CE3EA4082616}" presName="parTxOnly" presStyleLbl="node1" presStyleIdx="1" presStyleCnt="3" custScaleX="1099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3E7FF8-BB0C-4C22-8981-B324F295283A}" type="pres">
      <dgm:prSet presAssocID="{27B2D910-7907-4B5E-B863-C3BEA00B3A10}" presName="parSpace" presStyleCnt="0"/>
      <dgm:spPr/>
    </dgm:pt>
    <dgm:pt modelId="{E2CC86A0-1291-4839-8834-F27FBEBD1615}" type="pres">
      <dgm:prSet presAssocID="{361B98D8-E131-4E20-A03B-043764E86885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27E000-C9B2-44A4-AD2B-50EF61027794}" srcId="{5889903E-4A7F-43A3-A7F3-03178606A979}" destId="{361B98D8-E131-4E20-A03B-043764E86885}" srcOrd="2" destOrd="0" parTransId="{3028FF3A-86FB-4B8B-897D-EAAA69922718}" sibTransId="{9CEE50E2-1E3A-47D4-8222-26EBB2E30D72}"/>
    <dgm:cxn modelId="{8A26CB25-8495-485B-8149-07816E6704DB}" type="presOf" srcId="{55DBE582-AB75-4E7E-917A-CE3EA4082616}" destId="{08F94FCC-D44C-420E-81CF-441EC0275A5A}" srcOrd="0" destOrd="0" presId="urn:microsoft.com/office/officeart/2005/8/layout/hChevron3"/>
    <dgm:cxn modelId="{48425300-ACC3-4A67-8EAA-BBC4EF05D211}" srcId="{5889903E-4A7F-43A3-A7F3-03178606A979}" destId="{B95FF7B8-9920-4C21-AC8A-5B3C20CB822A}" srcOrd="0" destOrd="0" parTransId="{A5CD1344-DCCF-4CD2-98A7-A9F5AD5240D6}" sibTransId="{899B545C-5998-4C05-9B56-6B9A54950F93}"/>
    <dgm:cxn modelId="{318DC814-3F6D-4CB9-B016-80C26D0FB4C6}" srcId="{5889903E-4A7F-43A3-A7F3-03178606A979}" destId="{55DBE582-AB75-4E7E-917A-CE3EA4082616}" srcOrd="1" destOrd="0" parTransId="{07529827-9889-410C-B1C1-92833AE05C92}" sibTransId="{27B2D910-7907-4B5E-B863-C3BEA00B3A10}"/>
    <dgm:cxn modelId="{CC4DBFBC-C37D-43AD-B644-4EA209DDBA16}" type="presOf" srcId="{361B98D8-E131-4E20-A03B-043764E86885}" destId="{E2CC86A0-1291-4839-8834-F27FBEBD1615}" srcOrd="0" destOrd="0" presId="urn:microsoft.com/office/officeart/2005/8/layout/hChevron3"/>
    <dgm:cxn modelId="{48B13757-0AD0-40F7-B57A-8DFE4C4E7CCC}" type="presOf" srcId="{5889903E-4A7F-43A3-A7F3-03178606A979}" destId="{781AB636-DA32-4B8A-92B4-A4FE369EC9CC}" srcOrd="0" destOrd="0" presId="urn:microsoft.com/office/officeart/2005/8/layout/hChevron3"/>
    <dgm:cxn modelId="{837A2365-363E-496E-A923-46EA9F696F77}" type="presOf" srcId="{B95FF7B8-9920-4C21-AC8A-5B3C20CB822A}" destId="{25C0465E-BCBD-4E1A-9E66-0C39A0775035}" srcOrd="0" destOrd="0" presId="urn:microsoft.com/office/officeart/2005/8/layout/hChevron3"/>
    <dgm:cxn modelId="{1BC23997-B366-4E8C-89E9-3011C4DB20AE}" type="presParOf" srcId="{781AB636-DA32-4B8A-92B4-A4FE369EC9CC}" destId="{25C0465E-BCBD-4E1A-9E66-0C39A0775035}" srcOrd="0" destOrd="0" presId="urn:microsoft.com/office/officeart/2005/8/layout/hChevron3"/>
    <dgm:cxn modelId="{ED44FC67-73D8-44E4-ADBA-94D54CE8A149}" type="presParOf" srcId="{781AB636-DA32-4B8A-92B4-A4FE369EC9CC}" destId="{DFB99B5C-EFDF-4F44-B90E-FA23045D6AD6}" srcOrd="1" destOrd="0" presId="urn:microsoft.com/office/officeart/2005/8/layout/hChevron3"/>
    <dgm:cxn modelId="{C4BE1024-A315-4A89-A145-62339D8AFC49}" type="presParOf" srcId="{781AB636-DA32-4B8A-92B4-A4FE369EC9CC}" destId="{08F94FCC-D44C-420E-81CF-441EC0275A5A}" srcOrd="2" destOrd="0" presId="urn:microsoft.com/office/officeart/2005/8/layout/hChevron3"/>
    <dgm:cxn modelId="{238F3980-01B4-49E9-938C-0BA907BC350F}" type="presParOf" srcId="{781AB636-DA32-4B8A-92B4-A4FE369EC9CC}" destId="{1E3E7FF8-BB0C-4C22-8981-B324F295283A}" srcOrd="3" destOrd="0" presId="urn:microsoft.com/office/officeart/2005/8/layout/hChevron3"/>
    <dgm:cxn modelId="{2071142C-BCF5-4A2A-8743-BD20F5A31C51}" type="presParOf" srcId="{781AB636-DA32-4B8A-92B4-A4FE369EC9CC}" destId="{E2CC86A0-1291-4839-8834-F27FBEBD1615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82FCA-FB6E-48A8-8C92-8F0C200B3978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3FB4F7E6-A67E-4A38-AA5A-DE104BE2AF7F}">
      <dgm:prSet phldrT="[文字]"/>
      <dgm:spPr/>
      <dgm:t>
        <a:bodyPr/>
        <a:lstStyle/>
        <a:p>
          <a:r>
            <a:rPr lang="en-US" altLang="zh-TW" dirty="0" smtClean="0"/>
            <a:t>When</a:t>
          </a:r>
          <a:r>
            <a:rPr lang="zh-TW" altLang="en-US" dirty="0" smtClean="0"/>
            <a:t>何時發生</a:t>
          </a:r>
          <a:endParaRPr lang="zh-TW" altLang="en-US" dirty="0"/>
        </a:p>
      </dgm:t>
    </dgm:pt>
    <dgm:pt modelId="{AF41A4D8-8028-4291-9787-EACB78623F0D}" type="parTrans" cxnId="{A3D8E760-0E59-4FE2-B12F-989467C4FE04}">
      <dgm:prSet/>
      <dgm:spPr/>
      <dgm:t>
        <a:bodyPr/>
        <a:lstStyle/>
        <a:p>
          <a:endParaRPr lang="zh-TW" altLang="en-US"/>
        </a:p>
      </dgm:t>
    </dgm:pt>
    <dgm:pt modelId="{AB071B49-9D52-4F4D-BA6D-DB99890D15B3}" type="sibTrans" cxnId="{A3D8E760-0E59-4FE2-B12F-989467C4FE0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  <dgm:pt modelId="{5BB699DC-5507-4096-BD4D-0BCF7A78A55A}">
      <dgm:prSet phldrT="[文字]"/>
      <dgm:spPr/>
      <dgm:t>
        <a:bodyPr/>
        <a:lstStyle/>
        <a:p>
          <a:r>
            <a:rPr lang="en-US" altLang="zh-TW" dirty="0" smtClean="0"/>
            <a:t>How</a:t>
          </a:r>
          <a:r>
            <a:rPr lang="zh-TW" altLang="en-US" dirty="0" smtClean="0"/>
            <a:t>如何發生的</a:t>
          </a:r>
          <a:endParaRPr lang="zh-TW" altLang="en-US" dirty="0"/>
        </a:p>
      </dgm:t>
    </dgm:pt>
    <dgm:pt modelId="{CF8A2661-5C39-4730-95EE-10835815D4BD}" type="parTrans" cxnId="{0081B783-A055-48DE-BE0D-E2CE123B64BE}">
      <dgm:prSet/>
      <dgm:spPr/>
      <dgm:t>
        <a:bodyPr/>
        <a:lstStyle/>
        <a:p>
          <a:endParaRPr lang="zh-TW" altLang="en-US"/>
        </a:p>
      </dgm:t>
    </dgm:pt>
    <dgm:pt modelId="{A4CA4E2E-56F3-41A9-AA60-8ED9FCA2C770}" type="sibTrans" cxnId="{0081B783-A055-48DE-BE0D-E2CE123B64B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  <dgm:pt modelId="{C65BA160-B623-4E4C-A976-BF8BDDA69125}">
      <dgm:prSet phldrT="[文字]"/>
      <dgm:spPr/>
      <dgm:t>
        <a:bodyPr/>
        <a:lstStyle/>
        <a:p>
          <a:r>
            <a:rPr lang="en-US" altLang="zh-TW" dirty="0" smtClean="0"/>
            <a:t>Where</a:t>
          </a:r>
          <a:r>
            <a:rPr lang="zh-TW" altLang="en-US" dirty="0" smtClean="0"/>
            <a:t>哪裡出現問題</a:t>
          </a:r>
          <a:endParaRPr lang="zh-TW" altLang="en-US" dirty="0"/>
        </a:p>
      </dgm:t>
    </dgm:pt>
    <dgm:pt modelId="{12F068D3-78FF-40B3-BB79-B25AD0B15E40}" type="parTrans" cxnId="{874058E3-BCBE-473A-8C25-B28223016AFA}">
      <dgm:prSet/>
      <dgm:spPr/>
      <dgm:t>
        <a:bodyPr/>
        <a:lstStyle/>
        <a:p>
          <a:endParaRPr lang="zh-TW" altLang="en-US"/>
        </a:p>
      </dgm:t>
    </dgm:pt>
    <dgm:pt modelId="{BDFDF7E3-3BB7-4520-B6E5-AD1ACC477376}" type="sibTrans" cxnId="{874058E3-BCBE-473A-8C25-B28223016AF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  <dgm:pt modelId="{7D9BFEEB-30D3-402E-8EE6-11194AD8D5D1}">
      <dgm:prSet phldrT="[文字]"/>
      <dgm:spPr/>
      <dgm:t>
        <a:bodyPr/>
        <a:lstStyle/>
        <a:p>
          <a:r>
            <a:rPr lang="en-US" altLang="zh-TW" dirty="0" smtClean="0"/>
            <a:t>What</a:t>
          </a:r>
          <a:r>
            <a:rPr lang="zh-TW" altLang="en-US" dirty="0" smtClean="0"/>
            <a:t>哪些可以佐證</a:t>
          </a:r>
          <a:endParaRPr lang="zh-TW" altLang="en-US" dirty="0"/>
        </a:p>
      </dgm:t>
    </dgm:pt>
    <dgm:pt modelId="{10B97C3D-348E-48F3-B4DB-98ECA830B493}" type="parTrans" cxnId="{DDD96E62-76F5-411D-84CD-FB3611B78A99}">
      <dgm:prSet/>
      <dgm:spPr/>
      <dgm:t>
        <a:bodyPr/>
        <a:lstStyle/>
        <a:p>
          <a:endParaRPr lang="zh-TW" altLang="en-US"/>
        </a:p>
      </dgm:t>
    </dgm:pt>
    <dgm:pt modelId="{1716D267-6969-483F-92FE-509CFCDB5177}" type="sibTrans" cxnId="{DDD96E62-76F5-411D-84CD-FB3611B78A99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6A95E50E-1620-4B42-A085-0ACC1E761B59}">
      <dgm:prSet phldrT="[文字]"/>
      <dgm:spPr>
        <a:solidFill>
          <a:srgbClr val="6699FF"/>
        </a:solidFill>
      </dgm:spPr>
      <dgm:t>
        <a:bodyPr/>
        <a:lstStyle/>
        <a:p>
          <a:r>
            <a:rPr lang="en-US" altLang="zh-TW" dirty="0" smtClean="0"/>
            <a:t>Who</a:t>
          </a:r>
          <a:r>
            <a:rPr lang="zh-TW" altLang="en-US" dirty="0" smtClean="0"/>
            <a:t>找誰可以追查來源</a:t>
          </a:r>
          <a:endParaRPr lang="zh-TW" altLang="en-US" dirty="0"/>
        </a:p>
      </dgm:t>
    </dgm:pt>
    <dgm:pt modelId="{0D517979-1C2A-4042-9BC3-75AB689D9026}" type="parTrans" cxnId="{8EBA23EF-F21A-40A4-981D-28E3BF62B9E2}">
      <dgm:prSet/>
      <dgm:spPr/>
      <dgm:t>
        <a:bodyPr/>
        <a:lstStyle/>
        <a:p>
          <a:endParaRPr lang="zh-TW" altLang="en-US"/>
        </a:p>
      </dgm:t>
    </dgm:pt>
    <dgm:pt modelId="{F64D96AB-0296-448B-94E3-0969888C1694}" type="sibTrans" cxnId="{8EBA23EF-F21A-40A4-981D-28E3BF62B9E2}">
      <dgm:prSet/>
      <dgm:spPr/>
      <dgm:t>
        <a:bodyPr/>
        <a:lstStyle/>
        <a:p>
          <a:endParaRPr lang="zh-TW" altLang="en-US"/>
        </a:p>
      </dgm:t>
    </dgm:pt>
    <dgm:pt modelId="{44A75DAB-4CF9-4305-89FB-7ED2129F50EE}" type="pres">
      <dgm:prSet presAssocID="{5EC82FCA-FB6E-48A8-8C92-8F0C200B397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9CA86F-BBC8-4149-AE56-1A4B4906E911}" type="pres">
      <dgm:prSet presAssocID="{5EC82FCA-FB6E-48A8-8C92-8F0C200B3978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8B597882-A8E3-418F-BAAB-728C78BC2DB8}" type="pres">
      <dgm:prSet presAssocID="{5EC82FCA-FB6E-48A8-8C92-8F0C200B397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7AC0F-FE12-4CE3-8D24-72008083BB9A}" type="pres">
      <dgm:prSet presAssocID="{5EC82FCA-FB6E-48A8-8C92-8F0C200B397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A0EFE-32B4-47FF-BF25-A0A5C981F144}" type="pres">
      <dgm:prSet presAssocID="{5EC82FCA-FB6E-48A8-8C92-8F0C200B397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A9205-A715-45CB-9DD9-3DBA3A529425}" type="pres">
      <dgm:prSet presAssocID="{5EC82FCA-FB6E-48A8-8C92-8F0C200B397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DB056-9C5C-4669-B7F1-6503E1AFEFBC}" type="pres">
      <dgm:prSet presAssocID="{5EC82FCA-FB6E-48A8-8C92-8F0C200B397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BE332-ED02-48D9-8E53-F470C208452B}" type="pres">
      <dgm:prSet presAssocID="{5EC82FCA-FB6E-48A8-8C92-8F0C200B397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2F867-350D-4634-AC4C-509918337C0A}" type="pres">
      <dgm:prSet presAssocID="{5EC82FCA-FB6E-48A8-8C92-8F0C200B397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0F9DC-5DA9-4964-9572-68481DF8CBA0}" type="pres">
      <dgm:prSet presAssocID="{5EC82FCA-FB6E-48A8-8C92-8F0C200B397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59B23-2B37-41AF-AAD3-A8C9CB141BBC}" type="pres">
      <dgm:prSet presAssocID="{5EC82FCA-FB6E-48A8-8C92-8F0C200B397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D8C7C-8F06-43CD-8EA2-7D7091587924}" type="pres">
      <dgm:prSet presAssocID="{5EC82FCA-FB6E-48A8-8C92-8F0C200B397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AF48E-96F9-4B2D-BE11-84E509B001FC}" type="pres">
      <dgm:prSet presAssocID="{5EC82FCA-FB6E-48A8-8C92-8F0C200B397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0D36F-1888-4F21-BB61-5CEEDF67D6A3}" type="pres">
      <dgm:prSet presAssocID="{5EC82FCA-FB6E-48A8-8C92-8F0C200B397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8A571-693F-4B32-9D96-50D73E950803}" type="pres">
      <dgm:prSet presAssocID="{5EC82FCA-FB6E-48A8-8C92-8F0C200B397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46C88-D480-4FF2-91BC-E7760695931C}" type="pres">
      <dgm:prSet presAssocID="{5EC82FCA-FB6E-48A8-8C92-8F0C200B397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483EC-D6B2-4F1C-BB14-42AE238E7E5E}" type="presOf" srcId="{6A95E50E-1620-4B42-A085-0ACC1E761B59}" destId="{FC146C88-D480-4FF2-91BC-E7760695931C}" srcOrd="1" destOrd="0" presId="urn:microsoft.com/office/officeart/2005/8/layout/vProcess5"/>
    <dgm:cxn modelId="{DDD96E62-76F5-411D-84CD-FB3611B78A99}" srcId="{5EC82FCA-FB6E-48A8-8C92-8F0C200B3978}" destId="{7D9BFEEB-30D3-402E-8EE6-11194AD8D5D1}" srcOrd="3" destOrd="0" parTransId="{10B97C3D-348E-48F3-B4DB-98ECA830B493}" sibTransId="{1716D267-6969-483F-92FE-509CFCDB5177}"/>
    <dgm:cxn modelId="{A9DAD9AE-C6D9-41E5-867B-C2385929B774}" type="presOf" srcId="{A4CA4E2E-56F3-41A9-AA60-8ED9FCA2C770}" destId="{EEA0F9DC-5DA9-4964-9572-68481DF8CBA0}" srcOrd="0" destOrd="0" presId="urn:microsoft.com/office/officeart/2005/8/layout/vProcess5"/>
    <dgm:cxn modelId="{CAD8630D-5558-41D5-B9C6-8E39D837B3A2}" type="presOf" srcId="{7D9BFEEB-30D3-402E-8EE6-11194AD8D5D1}" destId="{42C8A571-693F-4B32-9D96-50D73E950803}" srcOrd="1" destOrd="0" presId="urn:microsoft.com/office/officeart/2005/8/layout/vProcess5"/>
    <dgm:cxn modelId="{85B27CF2-9BCD-44BB-BE9B-B1C27FA241D2}" type="presOf" srcId="{C65BA160-B623-4E4C-A976-BF8BDDA69125}" destId="{E60AF48E-96F9-4B2D-BE11-84E509B001FC}" srcOrd="1" destOrd="0" presId="urn:microsoft.com/office/officeart/2005/8/layout/vProcess5"/>
    <dgm:cxn modelId="{927A1C24-7831-48E6-A5FD-8D05D89CD2EA}" type="presOf" srcId="{7D9BFEEB-30D3-402E-8EE6-11194AD8D5D1}" destId="{212A9205-A715-45CB-9DD9-3DBA3A529425}" srcOrd="0" destOrd="0" presId="urn:microsoft.com/office/officeart/2005/8/layout/vProcess5"/>
    <dgm:cxn modelId="{874058E3-BCBE-473A-8C25-B28223016AFA}" srcId="{5EC82FCA-FB6E-48A8-8C92-8F0C200B3978}" destId="{C65BA160-B623-4E4C-A976-BF8BDDA69125}" srcOrd="1" destOrd="0" parTransId="{12F068D3-78FF-40B3-BB79-B25AD0B15E40}" sibTransId="{BDFDF7E3-3BB7-4520-B6E5-AD1ACC477376}"/>
    <dgm:cxn modelId="{FD2C3643-556B-40FD-AEF6-7C182A12F242}" type="presOf" srcId="{1716D267-6969-483F-92FE-509CFCDB5177}" destId="{6DE59B23-2B37-41AF-AAD3-A8C9CB141BBC}" srcOrd="0" destOrd="0" presId="urn:microsoft.com/office/officeart/2005/8/layout/vProcess5"/>
    <dgm:cxn modelId="{0081B783-A055-48DE-BE0D-E2CE123B64BE}" srcId="{5EC82FCA-FB6E-48A8-8C92-8F0C200B3978}" destId="{5BB699DC-5507-4096-BD4D-0BCF7A78A55A}" srcOrd="2" destOrd="0" parTransId="{CF8A2661-5C39-4730-95EE-10835815D4BD}" sibTransId="{A4CA4E2E-56F3-41A9-AA60-8ED9FCA2C770}"/>
    <dgm:cxn modelId="{2544B64F-5211-409E-B257-C598B8A7F9EC}" type="presOf" srcId="{AB071B49-9D52-4F4D-BA6D-DB99890D15B3}" destId="{193BE332-ED02-48D9-8E53-F470C208452B}" srcOrd="0" destOrd="0" presId="urn:microsoft.com/office/officeart/2005/8/layout/vProcess5"/>
    <dgm:cxn modelId="{31909595-1555-4D8C-9723-A60084D345C7}" type="presOf" srcId="{5BB699DC-5507-4096-BD4D-0BCF7A78A55A}" destId="{9130D36F-1888-4F21-BB61-5CEEDF67D6A3}" srcOrd="1" destOrd="0" presId="urn:microsoft.com/office/officeart/2005/8/layout/vProcess5"/>
    <dgm:cxn modelId="{8EBA23EF-F21A-40A4-981D-28E3BF62B9E2}" srcId="{5EC82FCA-FB6E-48A8-8C92-8F0C200B3978}" destId="{6A95E50E-1620-4B42-A085-0ACC1E761B59}" srcOrd="4" destOrd="0" parTransId="{0D517979-1C2A-4042-9BC3-75AB689D9026}" sibTransId="{F64D96AB-0296-448B-94E3-0969888C1694}"/>
    <dgm:cxn modelId="{BD5CFECB-20FC-4F1E-B047-2D29E209A7A9}" type="presOf" srcId="{5BB699DC-5507-4096-BD4D-0BCF7A78A55A}" destId="{87BA0EFE-32B4-47FF-BF25-A0A5C981F144}" srcOrd="0" destOrd="0" presId="urn:microsoft.com/office/officeart/2005/8/layout/vProcess5"/>
    <dgm:cxn modelId="{A3D8E760-0E59-4FE2-B12F-989467C4FE04}" srcId="{5EC82FCA-FB6E-48A8-8C92-8F0C200B3978}" destId="{3FB4F7E6-A67E-4A38-AA5A-DE104BE2AF7F}" srcOrd="0" destOrd="0" parTransId="{AF41A4D8-8028-4291-9787-EACB78623F0D}" sibTransId="{AB071B49-9D52-4F4D-BA6D-DB99890D15B3}"/>
    <dgm:cxn modelId="{BE8A1877-97EB-488C-ACA4-C50B7EB36998}" type="presOf" srcId="{6A95E50E-1620-4B42-A085-0ACC1E761B59}" destId="{8FEDB056-9C5C-4669-B7F1-6503E1AFEFBC}" srcOrd="0" destOrd="0" presId="urn:microsoft.com/office/officeart/2005/8/layout/vProcess5"/>
    <dgm:cxn modelId="{E303A15F-9D63-414F-BE64-BECF2E65BB13}" type="presOf" srcId="{5EC82FCA-FB6E-48A8-8C92-8F0C200B3978}" destId="{44A75DAB-4CF9-4305-89FB-7ED2129F50EE}" srcOrd="0" destOrd="0" presId="urn:microsoft.com/office/officeart/2005/8/layout/vProcess5"/>
    <dgm:cxn modelId="{A94D4DC3-E3DF-4EC9-A52C-313F9199A5ED}" type="presOf" srcId="{C65BA160-B623-4E4C-A976-BF8BDDA69125}" destId="{6657AC0F-FE12-4CE3-8D24-72008083BB9A}" srcOrd="0" destOrd="0" presId="urn:microsoft.com/office/officeart/2005/8/layout/vProcess5"/>
    <dgm:cxn modelId="{DDF010B7-11C1-41EA-962B-DB9B9EC424E8}" type="presOf" srcId="{BDFDF7E3-3BB7-4520-B6E5-AD1ACC477376}" destId="{0C62F867-350D-4634-AC4C-509918337C0A}" srcOrd="0" destOrd="0" presId="urn:microsoft.com/office/officeart/2005/8/layout/vProcess5"/>
    <dgm:cxn modelId="{4247A782-ED02-43E6-B510-0D7EE0FE2AD8}" type="presOf" srcId="{3FB4F7E6-A67E-4A38-AA5A-DE104BE2AF7F}" destId="{8B597882-A8E3-418F-BAAB-728C78BC2DB8}" srcOrd="0" destOrd="0" presId="urn:microsoft.com/office/officeart/2005/8/layout/vProcess5"/>
    <dgm:cxn modelId="{8280A301-3B05-4BCE-A563-853F0621EDF3}" type="presOf" srcId="{3FB4F7E6-A67E-4A38-AA5A-DE104BE2AF7F}" destId="{8FFD8C7C-8F06-43CD-8EA2-7D7091587924}" srcOrd="1" destOrd="0" presId="urn:microsoft.com/office/officeart/2005/8/layout/vProcess5"/>
    <dgm:cxn modelId="{F6552F10-CD82-40D7-A968-42F74CF102BC}" type="presParOf" srcId="{44A75DAB-4CF9-4305-89FB-7ED2129F50EE}" destId="{DD9CA86F-BBC8-4149-AE56-1A4B4906E911}" srcOrd="0" destOrd="0" presId="urn:microsoft.com/office/officeart/2005/8/layout/vProcess5"/>
    <dgm:cxn modelId="{604162F9-37D7-4CEF-9EFC-58506B6D9322}" type="presParOf" srcId="{44A75DAB-4CF9-4305-89FB-7ED2129F50EE}" destId="{8B597882-A8E3-418F-BAAB-728C78BC2DB8}" srcOrd="1" destOrd="0" presId="urn:microsoft.com/office/officeart/2005/8/layout/vProcess5"/>
    <dgm:cxn modelId="{BD8824AB-4ABB-4B4B-BBBC-9EAE7AE8A839}" type="presParOf" srcId="{44A75DAB-4CF9-4305-89FB-7ED2129F50EE}" destId="{6657AC0F-FE12-4CE3-8D24-72008083BB9A}" srcOrd="2" destOrd="0" presId="urn:microsoft.com/office/officeart/2005/8/layout/vProcess5"/>
    <dgm:cxn modelId="{C46C7426-B704-4084-8F3A-5CBD22F20CB4}" type="presParOf" srcId="{44A75DAB-4CF9-4305-89FB-7ED2129F50EE}" destId="{87BA0EFE-32B4-47FF-BF25-A0A5C981F144}" srcOrd="3" destOrd="0" presId="urn:microsoft.com/office/officeart/2005/8/layout/vProcess5"/>
    <dgm:cxn modelId="{828C180A-5AE7-43A8-A599-6ED24CFF1423}" type="presParOf" srcId="{44A75DAB-4CF9-4305-89FB-7ED2129F50EE}" destId="{212A9205-A715-45CB-9DD9-3DBA3A529425}" srcOrd="4" destOrd="0" presId="urn:microsoft.com/office/officeart/2005/8/layout/vProcess5"/>
    <dgm:cxn modelId="{AA3A6559-F9BB-48A2-9E58-DDD578655E8F}" type="presParOf" srcId="{44A75DAB-4CF9-4305-89FB-7ED2129F50EE}" destId="{8FEDB056-9C5C-4669-B7F1-6503E1AFEFBC}" srcOrd="5" destOrd="0" presId="urn:microsoft.com/office/officeart/2005/8/layout/vProcess5"/>
    <dgm:cxn modelId="{7DA18399-FB61-4EE0-94C3-219A76D1B052}" type="presParOf" srcId="{44A75DAB-4CF9-4305-89FB-7ED2129F50EE}" destId="{193BE332-ED02-48D9-8E53-F470C208452B}" srcOrd="6" destOrd="0" presId="urn:microsoft.com/office/officeart/2005/8/layout/vProcess5"/>
    <dgm:cxn modelId="{39265CDC-BE0A-4375-890E-F9D8B829180B}" type="presParOf" srcId="{44A75DAB-4CF9-4305-89FB-7ED2129F50EE}" destId="{0C62F867-350D-4634-AC4C-509918337C0A}" srcOrd="7" destOrd="0" presId="urn:microsoft.com/office/officeart/2005/8/layout/vProcess5"/>
    <dgm:cxn modelId="{3B3FC7E5-D8F1-4D90-80A0-EC5C60559503}" type="presParOf" srcId="{44A75DAB-4CF9-4305-89FB-7ED2129F50EE}" destId="{EEA0F9DC-5DA9-4964-9572-68481DF8CBA0}" srcOrd="8" destOrd="0" presId="urn:microsoft.com/office/officeart/2005/8/layout/vProcess5"/>
    <dgm:cxn modelId="{A1BD98BF-ED0F-41BC-8F37-A85EBB1D45F6}" type="presParOf" srcId="{44A75DAB-4CF9-4305-89FB-7ED2129F50EE}" destId="{6DE59B23-2B37-41AF-AAD3-A8C9CB141BBC}" srcOrd="9" destOrd="0" presId="urn:microsoft.com/office/officeart/2005/8/layout/vProcess5"/>
    <dgm:cxn modelId="{C8B11D1E-23A9-4319-AF36-2DBC31745F00}" type="presParOf" srcId="{44A75DAB-4CF9-4305-89FB-7ED2129F50EE}" destId="{8FFD8C7C-8F06-43CD-8EA2-7D7091587924}" srcOrd="10" destOrd="0" presId="urn:microsoft.com/office/officeart/2005/8/layout/vProcess5"/>
    <dgm:cxn modelId="{96203C9D-DB3D-42DB-87F4-7BBD3A31EFCE}" type="presParOf" srcId="{44A75DAB-4CF9-4305-89FB-7ED2129F50EE}" destId="{E60AF48E-96F9-4B2D-BE11-84E509B001FC}" srcOrd="11" destOrd="0" presId="urn:microsoft.com/office/officeart/2005/8/layout/vProcess5"/>
    <dgm:cxn modelId="{1B86959A-C2A7-4235-B78C-7C4E46758518}" type="presParOf" srcId="{44A75DAB-4CF9-4305-89FB-7ED2129F50EE}" destId="{9130D36F-1888-4F21-BB61-5CEEDF67D6A3}" srcOrd="12" destOrd="0" presId="urn:microsoft.com/office/officeart/2005/8/layout/vProcess5"/>
    <dgm:cxn modelId="{6DF52844-FD59-4DC7-99CF-BC9CC32005FF}" type="presParOf" srcId="{44A75DAB-4CF9-4305-89FB-7ED2129F50EE}" destId="{42C8A571-693F-4B32-9D96-50D73E950803}" srcOrd="13" destOrd="0" presId="urn:microsoft.com/office/officeart/2005/8/layout/vProcess5"/>
    <dgm:cxn modelId="{F8A28ADC-0605-4CB8-AA06-C83916BE9CDE}" type="presParOf" srcId="{44A75DAB-4CF9-4305-89FB-7ED2129F50EE}" destId="{FC146C88-D480-4FF2-91BC-E7760695931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C005F8-BFBE-4F63-B471-78FBE025E1DC}" type="doc">
      <dgm:prSet loTypeId="urn:microsoft.com/office/officeart/2005/8/layout/matrix3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872F700-EE90-4D92-A46C-F63F887C0DA9}">
      <dgm:prSet phldrT="[文字]"/>
      <dgm:spPr>
        <a:solidFill>
          <a:srgbClr val="FF9966"/>
        </a:solidFill>
      </dgm:spPr>
      <dgm:t>
        <a:bodyPr/>
        <a:lstStyle/>
        <a:p>
          <a:r>
            <a:rPr lang="zh-TW" altLang="en-US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標楷體" pitchFamily="65" charset="-120"/>
              <a:ea typeface="標楷體" pitchFamily="65" charset="-120"/>
            </a:rPr>
            <a:t>員工資安教育</a:t>
          </a:r>
          <a:endParaRPr lang="zh-TW" altLang="en-US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標楷體" pitchFamily="65" charset="-120"/>
            <a:ea typeface="標楷體" pitchFamily="65" charset="-120"/>
          </a:endParaRPr>
        </a:p>
      </dgm:t>
    </dgm:pt>
    <dgm:pt modelId="{EAC559B4-91B9-4A9F-A37F-A47C848A941D}" type="parTrans" cxnId="{E2E69953-7639-4852-BEE8-3A3F3F344EB6}">
      <dgm:prSet/>
      <dgm:spPr/>
      <dgm:t>
        <a:bodyPr/>
        <a:lstStyle/>
        <a:p>
          <a:endParaRPr lang="zh-TW" altLang="en-US" b="1" cap="all" spc="0">
            <a:ln w="9000" cmpd="sng">
              <a:solidFill>
                <a:sysClr val="windowText" lastClr="000000"/>
              </a:solidFill>
              <a:prstDash val="solid"/>
            </a:ln>
            <a:solidFill>
              <a:sysClr val="windowText" lastClr="000000"/>
            </a:solidFill>
            <a:effectLst>
              <a:reflection blurRad="12700" stA="28000" endPos="45000" dist="1000" dir="5400000" sy="-100000" algn="bl" rotWithShape="0"/>
            </a:effectLst>
            <a:latin typeface="標楷體" pitchFamily="65" charset="-120"/>
            <a:ea typeface="標楷體" pitchFamily="65" charset="-120"/>
          </a:endParaRPr>
        </a:p>
      </dgm:t>
    </dgm:pt>
    <dgm:pt modelId="{8D19CC9B-19A4-41FB-9321-B2BD6DAD28B6}" type="sibTrans" cxnId="{E2E69953-7639-4852-BEE8-3A3F3F344EB6}">
      <dgm:prSet/>
      <dgm:spPr/>
      <dgm:t>
        <a:bodyPr/>
        <a:lstStyle/>
        <a:p>
          <a:endParaRPr lang="zh-TW" altLang="en-US" b="1" cap="all" spc="0">
            <a:ln w="9000" cmpd="sng">
              <a:solidFill>
                <a:sysClr val="windowText" lastClr="000000"/>
              </a:solidFill>
              <a:prstDash val="solid"/>
            </a:ln>
            <a:solidFill>
              <a:sysClr val="windowText" lastClr="000000"/>
            </a:solidFill>
            <a:effectLst>
              <a:reflection blurRad="12700" stA="28000" endPos="45000" dist="1000" dir="5400000" sy="-100000" algn="bl" rotWithShape="0"/>
            </a:effectLst>
            <a:latin typeface="標楷體" pitchFamily="65" charset="-120"/>
            <a:ea typeface="標楷體" pitchFamily="65" charset="-120"/>
          </a:endParaRPr>
        </a:p>
      </dgm:t>
    </dgm:pt>
    <dgm:pt modelId="{497A8232-4C34-4F71-9637-D8EDD9334A6F}">
      <dgm:prSet phldrT="[文字]"/>
      <dgm:spPr>
        <a:solidFill>
          <a:srgbClr val="CCFFCC"/>
        </a:solidFill>
      </dgm:spPr>
      <dgm:t>
        <a:bodyPr/>
        <a:lstStyle/>
        <a:p>
          <a:r>
            <a:rPr lang="zh-TW" altLang="en-US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標楷體" pitchFamily="65" charset="-120"/>
              <a:ea typeface="標楷體" pitchFamily="65" charset="-120"/>
            </a:rPr>
            <a:t>資訊管理對策</a:t>
          </a:r>
          <a:endParaRPr lang="zh-TW" altLang="en-US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標楷體" pitchFamily="65" charset="-120"/>
            <a:ea typeface="標楷體" pitchFamily="65" charset="-120"/>
          </a:endParaRPr>
        </a:p>
      </dgm:t>
    </dgm:pt>
    <dgm:pt modelId="{336CCA0C-A94D-4746-B42A-57ABCE987D00}" type="parTrans" cxnId="{D73DAAB4-C721-4C07-8CE9-0385273AE223}">
      <dgm:prSet/>
      <dgm:spPr/>
      <dgm:t>
        <a:bodyPr/>
        <a:lstStyle/>
        <a:p>
          <a:endParaRPr lang="zh-TW" altLang="en-US" b="1" cap="all" spc="0">
            <a:ln w="9000" cmpd="sng">
              <a:solidFill>
                <a:sysClr val="windowText" lastClr="000000"/>
              </a:solidFill>
              <a:prstDash val="solid"/>
            </a:ln>
            <a:solidFill>
              <a:sysClr val="windowText" lastClr="000000"/>
            </a:solidFill>
            <a:effectLst>
              <a:reflection blurRad="12700" stA="28000" endPos="45000" dist="1000" dir="5400000" sy="-100000" algn="bl" rotWithShape="0"/>
            </a:effectLst>
            <a:latin typeface="標楷體" pitchFamily="65" charset="-120"/>
            <a:ea typeface="標楷體" pitchFamily="65" charset="-120"/>
          </a:endParaRPr>
        </a:p>
      </dgm:t>
    </dgm:pt>
    <dgm:pt modelId="{012A7829-E98C-4116-AB87-65DBC9E64436}" type="sibTrans" cxnId="{D73DAAB4-C721-4C07-8CE9-0385273AE223}">
      <dgm:prSet/>
      <dgm:spPr/>
      <dgm:t>
        <a:bodyPr/>
        <a:lstStyle/>
        <a:p>
          <a:endParaRPr lang="zh-TW" altLang="en-US" b="1" cap="all" spc="0">
            <a:ln w="9000" cmpd="sng">
              <a:solidFill>
                <a:sysClr val="windowText" lastClr="000000"/>
              </a:solidFill>
              <a:prstDash val="solid"/>
            </a:ln>
            <a:solidFill>
              <a:sysClr val="windowText" lastClr="000000"/>
            </a:solidFill>
            <a:effectLst>
              <a:reflection blurRad="12700" stA="28000" endPos="45000" dist="1000" dir="5400000" sy="-100000" algn="bl" rotWithShape="0"/>
            </a:effectLst>
            <a:latin typeface="標楷體" pitchFamily="65" charset="-120"/>
            <a:ea typeface="標楷體" pitchFamily="65" charset="-120"/>
          </a:endParaRPr>
        </a:p>
      </dgm:t>
    </dgm:pt>
    <dgm:pt modelId="{07A15421-7142-4579-9C1D-D37D1299C9A3}">
      <dgm:prSet phldrT="[文字]"/>
      <dgm:spPr/>
      <dgm:t>
        <a:bodyPr/>
        <a:lstStyle/>
        <a:p>
          <a:r>
            <a:rPr lang="zh-TW" altLang="en-US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標楷體" pitchFamily="65" charset="-120"/>
              <a:ea typeface="標楷體" pitchFamily="65" charset="-120"/>
            </a:rPr>
            <a:t>軟硬體設備</a:t>
          </a:r>
          <a:endParaRPr lang="zh-TW" altLang="en-US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標楷體" pitchFamily="65" charset="-120"/>
            <a:ea typeface="標楷體" pitchFamily="65" charset="-120"/>
          </a:endParaRPr>
        </a:p>
      </dgm:t>
    </dgm:pt>
    <dgm:pt modelId="{6DEAE231-9BF8-4206-8AA1-2C72B7C470DB}" type="parTrans" cxnId="{AC637E43-FB36-4F64-A6CF-7B20E844E0C1}">
      <dgm:prSet/>
      <dgm:spPr/>
      <dgm:t>
        <a:bodyPr/>
        <a:lstStyle/>
        <a:p>
          <a:endParaRPr lang="zh-TW" altLang="en-US" b="1" cap="all" spc="0">
            <a:ln w="9000" cmpd="sng">
              <a:solidFill>
                <a:sysClr val="windowText" lastClr="000000"/>
              </a:solidFill>
              <a:prstDash val="solid"/>
            </a:ln>
            <a:solidFill>
              <a:sysClr val="windowText" lastClr="000000"/>
            </a:solidFill>
            <a:effectLst>
              <a:reflection blurRad="12700" stA="28000" endPos="45000" dist="1000" dir="5400000" sy="-100000" algn="bl" rotWithShape="0"/>
            </a:effectLst>
            <a:latin typeface="標楷體" pitchFamily="65" charset="-120"/>
            <a:ea typeface="標楷體" pitchFamily="65" charset="-120"/>
          </a:endParaRPr>
        </a:p>
      </dgm:t>
    </dgm:pt>
    <dgm:pt modelId="{E962305D-EBFB-48F2-BFF6-C4094564095F}" type="sibTrans" cxnId="{AC637E43-FB36-4F64-A6CF-7B20E844E0C1}">
      <dgm:prSet/>
      <dgm:spPr/>
      <dgm:t>
        <a:bodyPr/>
        <a:lstStyle/>
        <a:p>
          <a:endParaRPr lang="zh-TW" altLang="en-US" b="1" cap="all" spc="0">
            <a:ln w="9000" cmpd="sng">
              <a:solidFill>
                <a:sysClr val="windowText" lastClr="000000"/>
              </a:solidFill>
              <a:prstDash val="solid"/>
            </a:ln>
            <a:solidFill>
              <a:sysClr val="windowText" lastClr="000000"/>
            </a:solidFill>
            <a:effectLst>
              <a:reflection blurRad="12700" stA="28000" endPos="45000" dist="1000" dir="5400000" sy="-100000" algn="bl" rotWithShape="0"/>
            </a:effectLst>
            <a:latin typeface="標楷體" pitchFamily="65" charset="-120"/>
            <a:ea typeface="標楷體" pitchFamily="65" charset="-120"/>
          </a:endParaRPr>
        </a:p>
      </dgm:t>
    </dgm:pt>
    <dgm:pt modelId="{526574EE-6080-4D9F-8103-44CF07055CF7}">
      <dgm:prSet phldrT="[文字]"/>
      <dgm:spPr>
        <a:solidFill>
          <a:srgbClr val="FFFF66"/>
        </a:solidFill>
      </dgm:spPr>
      <dgm:t>
        <a:bodyPr/>
        <a:lstStyle/>
        <a:p>
          <a:r>
            <a:rPr lang="zh-TW" altLang="en-US" b="1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標楷體" pitchFamily="65" charset="-120"/>
              <a:ea typeface="標楷體" pitchFamily="65" charset="-120"/>
            </a:rPr>
            <a:t>緊急應變能力</a:t>
          </a:r>
          <a:endParaRPr lang="zh-TW" altLang="en-US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標楷體" pitchFamily="65" charset="-120"/>
            <a:ea typeface="標楷體" pitchFamily="65" charset="-120"/>
          </a:endParaRPr>
        </a:p>
      </dgm:t>
    </dgm:pt>
    <dgm:pt modelId="{4C3EB17A-DDF2-4FFE-8299-C4FBAA9D1893}" type="parTrans" cxnId="{F9A30C01-7484-44CA-873B-95277D182196}">
      <dgm:prSet/>
      <dgm:spPr/>
      <dgm:t>
        <a:bodyPr/>
        <a:lstStyle/>
        <a:p>
          <a:endParaRPr lang="zh-TW" altLang="en-US" b="1" cap="all" spc="0">
            <a:ln w="9000" cmpd="sng">
              <a:solidFill>
                <a:sysClr val="windowText" lastClr="000000"/>
              </a:solidFill>
              <a:prstDash val="solid"/>
            </a:ln>
            <a:solidFill>
              <a:sysClr val="windowText" lastClr="000000"/>
            </a:solidFill>
            <a:effectLst>
              <a:reflection blurRad="12700" stA="28000" endPos="45000" dist="1000" dir="5400000" sy="-100000" algn="bl" rotWithShape="0"/>
            </a:effectLst>
            <a:latin typeface="標楷體" pitchFamily="65" charset="-120"/>
            <a:ea typeface="標楷體" pitchFamily="65" charset="-120"/>
          </a:endParaRPr>
        </a:p>
      </dgm:t>
    </dgm:pt>
    <dgm:pt modelId="{2481B1F1-892C-408C-89BB-57185D797E8C}" type="sibTrans" cxnId="{F9A30C01-7484-44CA-873B-95277D182196}">
      <dgm:prSet/>
      <dgm:spPr/>
      <dgm:t>
        <a:bodyPr/>
        <a:lstStyle/>
        <a:p>
          <a:endParaRPr lang="zh-TW" altLang="en-US" b="1" cap="all" spc="0">
            <a:ln w="9000" cmpd="sng">
              <a:solidFill>
                <a:sysClr val="windowText" lastClr="000000"/>
              </a:solidFill>
              <a:prstDash val="solid"/>
            </a:ln>
            <a:solidFill>
              <a:sysClr val="windowText" lastClr="000000"/>
            </a:solidFill>
            <a:effectLst>
              <a:reflection blurRad="12700" stA="28000" endPos="45000" dist="1000" dir="5400000" sy="-100000" algn="bl" rotWithShape="0"/>
            </a:effectLst>
            <a:latin typeface="標楷體" pitchFamily="65" charset="-120"/>
            <a:ea typeface="標楷體" pitchFamily="65" charset="-120"/>
          </a:endParaRPr>
        </a:p>
      </dgm:t>
    </dgm:pt>
    <dgm:pt modelId="{9FF32285-9E5F-4F72-9C1D-5670F69AE54B}" type="pres">
      <dgm:prSet presAssocID="{C9C005F8-BFBE-4F63-B471-78FBE025E1D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F817DB-7ECB-4EC7-B6DE-B3B1B0586307}" type="pres">
      <dgm:prSet presAssocID="{C9C005F8-BFBE-4F63-B471-78FBE025E1DC}" presName="diamond" presStyleLbl="bgShp" presStyleIdx="0" presStyleCnt="1"/>
      <dgm:spPr>
        <a:solidFill>
          <a:srgbClr val="C00000"/>
        </a:solidFill>
      </dgm:spPr>
      <dgm:t>
        <a:bodyPr/>
        <a:lstStyle/>
        <a:p>
          <a:endParaRPr lang="zh-TW" altLang="en-US"/>
        </a:p>
      </dgm:t>
    </dgm:pt>
    <dgm:pt modelId="{170CD565-4234-4C10-A9F4-E88E6C8621BF}" type="pres">
      <dgm:prSet presAssocID="{C9C005F8-BFBE-4F63-B471-78FBE025E1D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F6D2CC-0BFF-459F-845D-C999D0A03D37}" type="pres">
      <dgm:prSet presAssocID="{C9C005F8-BFBE-4F63-B471-78FBE025E1D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D93E09-076E-4086-84DE-2D4FCE3E11BA}" type="pres">
      <dgm:prSet presAssocID="{C9C005F8-BFBE-4F63-B471-78FBE025E1D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836D4-E9A2-43CA-A4A0-F4D2A8448898}" type="pres">
      <dgm:prSet presAssocID="{C9C005F8-BFBE-4F63-B471-78FBE025E1D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A30C01-7484-44CA-873B-95277D182196}" srcId="{C9C005F8-BFBE-4F63-B471-78FBE025E1DC}" destId="{526574EE-6080-4D9F-8103-44CF07055CF7}" srcOrd="3" destOrd="0" parTransId="{4C3EB17A-DDF2-4FFE-8299-C4FBAA9D1893}" sibTransId="{2481B1F1-892C-408C-89BB-57185D797E8C}"/>
    <dgm:cxn modelId="{8F71F397-3670-45B8-8BB2-3AB0129A184E}" type="presOf" srcId="{07A15421-7142-4579-9C1D-D37D1299C9A3}" destId="{2AD93E09-076E-4086-84DE-2D4FCE3E11BA}" srcOrd="0" destOrd="0" presId="urn:microsoft.com/office/officeart/2005/8/layout/matrix3"/>
    <dgm:cxn modelId="{8F01F3AD-44A7-413D-BA44-F914FDA6A737}" type="presOf" srcId="{497A8232-4C34-4F71-9637-D8EDD9334A6F}" destId="{C8F6D2CC-0BFF-459F-845D-C999D0A03D37}" srcOrd="0" destOrd="0" presId="urn:microsoft.com/office/officeart/2005/8/layout/matrix3"/>
    <dgm:cxn modelId="{AC637E43-FB36-4F64-A6CF-7B20E844E0C1}" srcId="{C9C005F8-BFBE-4F63-B471-78FBE025E1DC}" destId="{07A15421-7142-4579-9C1D-D37D1299C9A3}" srcOrd="2" destOrd="0" parTransId="{6DEAE231-9BF8-4206-8AA1-2C72B7C470DB}" sibTransId="{E962305D-EBFB-48F2-BFF6-C4094564095F}"/>
    <dgm:cxn modelId="{E2E69953-7639-4852-BEE8-3A3F3F344EB6}" srcId="{C9C005F8-BFBE-4F63-B471-78FBE025E1DC}" destId="{9872F700-EE90-4D92-A46C-F63F887C0DA9}" srcOrd="0" destOrd="0" parTransId="{EAC559B4-91B9-4A9F-A37F-A47C848A941D}" sibTransId="{8D19CC9B-19A4-41FB-9321-B2BD6DAD28B6}"/>
    <dgm:cxn modelId="{D73DAAB4-C721-4C07-8CE9-0385273AE223}" srcId="{C9C005F8-BFBE-4F63-B471-78FBE025E1DC}" destId="{497A8232-4C34-4F71-9637-D8EDD9334A6F}" srcOrd="1" destOrd="0" parTransId="{336CCA0C-A94D-4746-B42A-57ABCE987D00}" sibTransId="{012A7829-E98C-4116-AB87-65DBC9E64436}"/>
    <dgm:cxn modelId="{330966F5-238E-4FB7-9D79-8B1159F16413}" type="presOf" srcId="{9872F700-EE90-4D92-A46C-F63F887C0DA9}" destId="{170CD565-4234-4C10-A9F4-E88E6C8621BF}" srcOrd="0" destOrd="0" presId="urn:microsoft.com/office/officeart/2005/8/layout/matrix3"/>
    <dgm:cxn modelId="{DBA8D61B-E77B-450D-9CF2-3A10551B3581}" type="presOf" srcId="{526574EE-6080-4D9F-8103-44CF07055CF7}" destId="{0C2836D4-E9A2-43CA-A4A0-F4D2A8448898}" srcOrd="0" destOrd="0" presId="urn:microsoft.com/office/officeart/2005/8/layout/matrix3"/>
    <dgm:cxn modelId="{D6BF114C-7668-4C1A-836D-5D8B6702FDA4}" type="presOf" srcId="{C9C005F8-BFBE-4F63-B471-78FBE025E1DC}" destId="{9FF32285-9E5F-4F72-9C1D-5670F69AE54B}" srcOrd="0" destOrd="0" presId="urn:microsoft.com/office/officeart/2005/8/layout/matrix3"/>
    <dgm:cxn modelId="{79F40A81-8ABB-4435-96B4-F6A23470B18F}" type="presParOf" srcId="{9FF32285-9E5F-4F72-9C1D-5670F69AE54B}" destId="{2CF817DB-7ECB-4EC7-B6DE-B3B1B0586307}" srcOrd="0" destOrd="0" presId="urn:microsoft.com/office/officeart/2005/8/layout/matrix3"/>
    <dgm:cxn modelId="{2599EF39-0F4E-4536-82A9-E20F65B1B404}" type="presParOf" srcId="{9FF32285-9E5F-4F72-9C1D-5670F69AE54B}" destId="{170CD565-4234-4C10-A9F4-E88E6C8621BF}" srcOrd="1" destOrd="0" presId="urn:microsoft.com/office/officeart/2005/8/layout/matrix3"/>
    <dgm:cxn modelId="{28705180-A93C-4C50-9691-393F42EB0BEB}" type="presParOf" srcId="{9FF32285-9E5F-4F72-9C1D-5670F69AE54B}" destId="{C8F6D2CC-0BFF-459F-845D-C999D0A03D37}" srcOrd="2" destOrd="0" presId="urn:microsoft.com/office/officeart/2005/8/layout/matrix3"/>
    <dgm:cxn modelId="{436B4AF1-AF2F-47F3-9664-B6EF6E5136D9}" type="presParOf" srcId="{9FF32285-9E5F-4F72-9C1D-5670F69AE54B}" destId="{2AD93E09-076E-4086-84DE-2D4FCE3E11BA}" srcOrd="3" destOrd="0" presId="urn:microsoft.com/office/officeart/2005/8/layout/matrix3"/>
    <dgm:cxn modelId="{55CB8CDC-DC80-4574-9C05-3958BB905E49}" type="presParOf" srcId="{9FF32285-9E5F-4F72-9C1D-5670F69AE54B}" destId="{0C2836D4-E9A2-43CA-A4A0-F4D2A844889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0465E-BCBD-4E1A-9E66-0C39A0775035}">
      <dsp:nvSpPr>
        <dsp:cNvPr id="0" name=""/>
        <dsp:cNvSpPr/>
      </dsp:nvSpPr>
      <dsp:spPr>
        <a:xfrm>
          <a:off x="2400" y="0"/>
          <a:ext cx="2959580" cy="533400"/>
        </a:xfrm>
        <a:prstGeom prst="homePlat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攻擊階段</a:t>
          </a:r>
          <a:endParaRPr lang="zh-TW" alt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400" y="0"/>
        <a:ext cx="2826230" cy="533400"/>
      </dsp:txXfrm>
    </dsp:sp>
    <dsp:sp modelId="{08F94FCC-D44C-420E-81CF-441EC0275A5A}">
      <dsp:nvSpPr>
        <dsp:cNvPr id="0" name=""/>
        <dsp:cNvSpPr/>
      </dsp:nvSpPr>
      <dsp:spPr>
        <a:xfrm>
          <a:off x="2252488" y="0"/>
          <a:ext cx="3898737" cy="533400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控制階段</a:t>
          </a:r>
          <a:endParaRPr lang="zh-TW" alt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19188" y="0"/>
        <a:ext cx="3365337" cy="533400"/>
      </dsp:txXfrm>
    </dsp:sp>
    <dsp:sp modelId="{E2CC86A0-1291-4839-8834-F27FBEBD1615}">
      <dsp:nvSpPr>
        <dsp:cNvPr id="0" name=""/>
        <dsp:cNvSpPr/>
      </dsp:nvSpPr>
      <dsp:spPr>
        <a:xfrm>
          <a:off x="5441732" y="0"/>
          <a:ext cx="3547467" cy="5334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活動與擴散階段</a:t>
          </a:r>
          <a:endParaRPr lang="zh-TW" alt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08432" y="0"/>
        <a:ext cx="3014067" cy="53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CF358-22E1-44B7-AF94-9C899F9E37EC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C4433-1E1A-4460-8324-6F789A48DB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93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5BB91-7B0A-43D1-ACA0-775BFD93ADAA}" type="slidenum">
              <a:rPr lang="en-US" altLang="zh-TW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27" y="4719722"/>
            <a:ext cx="5442586" cy="4470559"/>
          </a:xfrm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5510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index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413" y="39751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5445125"/>
            <a:ext cx="5400675" cy="792163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zh-TW" altLang="en-US"/>
              <a:t>按一下以編輯母片副標題樣式           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D8A6F1-A917-4B2B-B6AC-FB81289A38B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6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433E0-6773-4E8D-880E-BD8DEC2DB45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B349F4-FA19-4252-991E-E799C81BB1E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7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index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413" y="39751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5445125"/>
            <a:ext cx="5400675" cy="792163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zh-TW" altLang="en-US"/>
              <a:t>按一下以編輯母片副標題樣式           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D8A6F1-A917-4B2B-B6AC-FB81289A38B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0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BE93FD-27E6-41B2-9F8A-CA87B613FDC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11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45721D-BF19-4C8B-B431-5BD1C547C69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6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9EC7A2-B03D-4FE8-9EB4-C237726F0CC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3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CB6E3-41E0-44FE-BD31-6C75A4C64E3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79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091656-4BD3-46FD-ACFE-3904EE46448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45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16FE60-1385-4A84-B862-CA3E00BA684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26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3278D2-EF7C-4FBF-A168-50E4176D603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8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BE93FD-27E6-41B2-9F8A-CA87B613FDC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67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C84A04-5199-4680-94F9-961D7664C19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36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433E0-6773-4E8D-880E-BD8DEC2DB45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60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B349F4-FA19-4252-991E-E799C81BB1E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50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index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413" y="39751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5445125"/>
            <a:ext cx="5400675" cy="792163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zh-TW" altLang="en-US"/>
              <a:t>按一下以編輯母片副標題樣式           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D8A6F1-A917-4B2B-B6AC-FB81289A38B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4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BE93FD-27E6-41B2-9F8A-CA87B613FDC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08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45721D-BF19-4C8B-B431-5BD1C547C69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77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9EC7A2-B03D-4FE8-9EB4-C237726F0CC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55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CB6E3-41E0-44FE-BD31-6C75A4C64E3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76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091656-4BD3-46FD-ACFE-3904EE46448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11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16FE60-1385-4A84-B862-CA3E00BA684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7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45721D-BF19-4C8B-B431-5BD1C547C69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43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3278D2-EF7C-4FBF-A168-50E4176D603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16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C84A04-5199-4680-94F9-961D7664C19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6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433E0-6773-4E8D-880E-BD8DEC2DB45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49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B349F4-FA19-4252-991E-E799C81BB1E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90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index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413" y="39751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5445125"/>
            <a:ext cx="5400675" cy="792163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zh-TW" altLang="en-US"/>
              <a:t>按一下以編輯母片副標題樣式           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D8A6F1-A917-4B2B-B6AC-FB81289A38B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66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BE93FD-27E6-41B2-9F8A-CA87B613FDC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68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45721D-BF19-4C8B-B431-5BD1C547C69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55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9EC7A2-B03D-4FE8-9EB4-C237726F0CC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72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CB6E3-41E0-44FE-BD31-6C75A4C64E3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26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091656-4BD3-46FD-ACFE-3904EE46448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7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9EC7A2-B03D-4FE8-9EB4-C237726F0CC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5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16FE60-1385-4A84-B862-CA3E00BA684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16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3278D2-EF7C-4FBF-A168-50E4176D603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2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C84A04-5199-4680-94F9-961D7664C19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02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433E0-6773-4E8D-880E-BD8DEC2DB45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13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B349F4-FA19-4252-991E-E799C81BB1E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11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index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413" y="39751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5445125"/>
            <a:ext cx="5400675" cy="792163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zh-TW" altLang="en-US"/>
              <a:t>按一下以編輯母片副標題樣式           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D8A6F1-A917-4B2B-B6AC-FB81289A38B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450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BE93FD-27E6-41B2-9F8A-CA87B613FDC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28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45721D-BF19-4C8B-B431-5BD1C547C69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84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9EC7A2-B03D-4FE8-9EB4-C237726F0CC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02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CB6E3-41E0-44FE-BD31-6C75A4C64E3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4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CB6E3-41E0-44FE-BD31-6C75A4C64E3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46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091656-4BD3-46FD-ACFE-3904EE46448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29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16FE60-1385-4A84-B862-CA3E00BA684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26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3278D2-EF7C-4FBF-A168-50E4176D603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5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C84A04-5199-4680-94F9-961D7664C19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47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433E0-6773-4E8D-880E-BD8DEC2DB45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42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B349F4-FA19-4252-991E-E799C81BB1E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741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5602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897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69886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9538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091656-4BD3-46FD-ACFE-3904EE46448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61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1876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5974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4792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7702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9098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9390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650538"/>
      </p:ext>
    </p:extLst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71820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57865"/>
      </p:ext>
    </p:extLst>
  </p:cSld>
  <p:clrMapOvr>
    <a:masterClrMapping/>
  </p:clrMapOvr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4108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16FE60-1385-4A84-B862-CA3E00BA684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515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0805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0194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3278D2-EF7C-4FBF-A168-50E4176D603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5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C84A04-5199-4680-94F9-961D7664C19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7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g0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3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BB5CD-E229-4D01-BA8F-1A538C690FD1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7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2pPr>
      <a:lvl3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3pPr>
      <a:lvl4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4pPr>
      <a:lvl5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rgbClr val="006699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g0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3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BB5CD-E229-4D01-BA8F-1A538C690FD1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2pPr>
      <a:lvl3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3pPr>
      <a:lvl4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4pPr>
      <a:lvl5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rgbClr val="006699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g0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3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BB5CD-E229-4D01-BA8F-1A538C690FD1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0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2pPr>
      <a:lvl3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3pPr>
      <a:lvl4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4pPr>
      <a:lvl5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rgbClr val="006699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g0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3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BB5CD-E229-4D01-BA8F-1A538C690FD1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9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2pPr>
      <a:lvl3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3pPr>
      <a:lvl4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4pPr>
      <a:lvl5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rgbClr val="006699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g0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3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BB5CD-E229-4D01-BA8F-1A538C690FD1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2pPr>
      <a:lvl3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3pPr>
      <a:lvl4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4pPr>
      <a:lvl5pPr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800" b="1">
          <a:solidFill>
            <a:schemeClr val="accent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rgbClr val="006699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6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ransition>
    <p:zoom dir="in"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diagramLayout" Target="../diagrams/layout1.xml"/><Relationship Id="rId12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6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圖片 6" descr="圖片00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36296" y="4945748"/>
            <a:ext cx="1655416" cy="165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47" name="Rectangle 7"/>
          <p:cNvSpPr>
            <a:spLocks noChangeArrowheads="1"/>
          </p:cNvSpPr>
          <p:nvPr/>
        </p:nvSpPr>
        <p:spPr bwMode="white">
          <a:xfrm>
            <a:off x="827088" y="508476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white">
          <a:xfrm>
            <a:off x="787885" y="2132856"/>
            <a:ext cx="750099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03648" y="460373"/>
            <a:ext cx="64807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高雄市政府警察局林園分局</a:t>
            </a:r>
            <a:endParaRPr kumimoji="0" lang="en-US" altLang="zh-TW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106</a:t>
            </a:r>
            <a:r>
              <a:rPr kumimoji="0"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預防</a:t>
            </a:r>
            <a:r>
              <a:rPr kumimoji="0"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犯罪宣導專題演講</a:t>
            </a:r>
            <a:endParaRPr kumimoji="0"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4062745"/>
            <a:ext cx="6649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報告人：林園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分局 分局長 蔡文峰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52380" y="558072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zh-TW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</a:t>
            </a:r>
            <a:r>
              <a:rPr lang="zh-TW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工業區</a:t>
            </a:r>
            <a:r>
              <a:rPr lang="zh-TW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服務中心</a:t>
            </a:r>
            <a:endParaRPr lang="zh-TW" alt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4894"/>
            <a:ext cx="16525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1844824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人身安全</a:t>
            </a:r>
            <a:endParaRPr lang="en-US" altLang="zh-TW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暨反詐騙宣導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084488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143172" y="928678"/>
            <a:ext cx="8229600" cy="1143000"/>
          </a:xfrm>
        </p:spPr>
        <p:txBody>
          <a:bodyPr/>
          <a:lstStyle/>
          <a:p>
            <a:pPr algn="ctr"/>
            <a:r>
              <a:rPr lang="zh-TW" altLang="en-US" sz="3200" dirty="0" smtClean="0">
                <a:solidFill>
                  <a:srgbClr val="660066"/>
                </a:solidFill>
              </a:rPr>
              <a:t>企業安全建議作法</a:t>
            </a:r>
            <a:r>
              <a:rPr lang="en-US" altLang="zh-TW" sz="4000" dirty="0" smtClean="0">
                <a:solidFill>
                  <a:srgbClr val="660066"/>
                </a:solidFill>
              </a:rPr>
              <a:t/>
            </a:r>
            <a:br>
              <a:rPr lang="en-US" altLang="zh-TW" sz="4000" dirty="0" smtClean="0">
                <a:solidFill>
                  <a:srgbClr val="660066"/>
                </a:solidFill>
              </a:rPr>
            </a:br>
            <a:endParaRPr lang="zh-TW" altLang="en-US" sz="40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617946"/>
            <a:ext cx="8229600" cy="5240054"/>
          </a:xfrm>
        </p:spPr>
        <p:txBody>
          <a:bodyPr/>
          <a:lstStyle/>
          <a:p>
            <a:pPr marL="531813" indent="-531813">
              <a:buNone/>
            </a:pP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加強公司所有個人電腦掃毒，使用合法授權之防毒軟體，以減少木馬或後門程式植入機會。</a:t>
            </a:r>
          </a:p>
          <a:p>
            <a:pPr marL="531813" indent="-531813">
              <a:buNone/>
            </a:pP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使用免費之電子郵件信箱請注意帳號密碼安全，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定期更新密碼。</a:t>
            </a:r>
          </a:p>
          <a:p>
            <a:pPr marL="531813" indent="-531813">
              <a:buNone/>
            </a:pP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三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電子郵件屬低安全性之資訊交換格式，易遭篡改冒用，對於交易廠商突然變更收款帳戶，受款地或變更出貨地時，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務必以電話、傳真或其他方式確認交易無誤。</a:t>
            </a:r>
          </a:p>
          <a:p>
            <a:pPr marL="531813" indent="-531813">
              <a:buNone/>
            </a:pP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四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以電子郵件進行交易，應使用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電子憑證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以加強驗證。</a:t>
            </a:r>
          </a:p>
          <a:p>
            <a:pPr marL="531813" indent="-531813">
              <a:buNone/>
            </a:pP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五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電子郵件傳送訂單或出貨單等附件，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請加密處理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，防止資料遭到篡改、偽冒。</a:t>
            </a:r>
          </a:p>
          <a:p>
            <a:pPr marL="531813" indent="-531813">
              <a:buNone/>
            </a:pP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六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強化公司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內部資安管理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，以減少駭客入侵機會。</a:t>
            </a:r>
          </a:p>
          <a:p>
            <a:pPr marL="531813" indent="-531813"/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2571736" y="6381750"/>
            <a:ext cx="2133600" cy="476250"/>
          </a:xfrm>
        </p:spPr>
        <p:txBody>
          <a:bodyPr/>
          <a:lstStyle/>
          <a:p>
            <a:fld id="{49BE93FD-27E6-41B2-9F8A-CA87B613FDC8}" type="slidenum">
              <a:rPr lang="en-US" altLang="zh-TW" smtClean="0">
                <a:solidFill>
                  <a:srgbClr val="000000"/>
                </a:solidFill>
              </a:rPr>
              <a:pPr/>
              <a:t>10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42859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800" b="1" kern="0">
                <a:solidFill>
                  <a:srgbClr val="333399"/>
                </a:solidFill>
              </a:rPr>
              <a:t>預防勝於治療</a:t>
            </a:r>
            <a:endParaRPr kumimoji="1" lang="zh-TW" altLang="en-US" sz="3800" b="1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ICT</a:t>
            </a:r>
            <a:r>
              <a:rPr lang="zh-TW" altLang="en-US" dirty="0" smtClean="0"/>
              <a:t>來臨的時代，不應全部仰賴設備</a:t>
            </a:r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064947274"/>
              </p:ext>
            </p:extLst>
          </p:nvPr>
        </p:nvGraphicFramePr>
        <p:xfrm>
          <a:off x="1219200" y="1828800"/>
          <a:ext cx="64770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79512" y="2564904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00"/>
                </a:solidFill>
                <a:ea typeface="華康隸書體W5" pitchFamily="65" charset="-120"/>
              </a:rPr>
              <a:t>不亂下載檔案</a:t>
            </a: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00"/>
                </a:solidFill>
                <a:ea typeface="華康隸書體W5" pitchFamily="65" charset="-120"/>
              </a:rPr>
              <a:t>不連結怪異網站</a:t>
            </a: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00"/>
                </a:solidFill>
                <a:ea typeface="華康隸書體W5" pitchFamily="65" charset="-120"/>
              </a:rPr>
              <a:t>應將資訊安全列為成本</a:t>
            </a: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00"/>
                </a:solidFill>
                <a:ea typeface="華康隸書體W5" pitchFamily="65" charset="-120"/>
              </a:rPr>
              <a:t>具一定的資安水平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084168" y="2565227"/>
            <a:ext cx="266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00"/>
                </a:solidFill>
                <a:ea typeface="華康隸書體W5" pitchFamily="65" charset="-120"/>
              </a:rPr>
              <a:t>管理權限區分</a:t>
            </a: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00"/>
                </a:solidFill>
                <a:ea typeface="華康隸書體W5" pitchFamily="65" charset="-120"/>
              </a:rPr>
              <a:t>落實帳號管制</a:t>
            </a: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00"/>
                </a:solidFill>
                <a:ea typeface="華康隸書體W5" pitchFamily="65" charset="-120"/>
              </a:rPr>
              <a:t>瞭解問題所在</a:t>
            </a: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00"/>
                </a:solidFill>
                <a:ea typeface="華康隸書體W5" pitchFamily="65" charset="-120"/>
              </a:rPr>
              <a:t>具一定</a:t>
            </a:r>
            <a:r>
              <a:rPr kumimoji="1" lang="en-US" altLang="zh-TW" dirty="0">
                <a:solidFill>
                  <a:srgbClr val="000000"/>
                </a:solidFill>
                <a:ea typeface="華康隸書體W5" pitchFamily="65" charset="-120"/>
              </a:rPr>
              <a:t>LOG</a:t>
            </a:r>
            <a:r>
              <a:rPr kumimoji="1" lang="zh-TW" altLang="en-US" dirty="0">
                <a:solidFill>
                  <a:srgbClr val="000000"/>
                </a:solidFill>
                <a:ea typeface="華康隸書體W5" pitchFamily="65" charset="-120"/>
              </a:rPr>
              <a:t>分析能力</a:t>
            </a:r>
            <a:endParaRPr kumimoji="1" lang="en-US" altLang="zh-TW" dirty="0">
              <a:solidFill>
                <a:srgbClr val="000000"/>
              </a:solidFill>
              <a:ea typeface="華康隸書體W5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16FE60-1385-4A84-B862-CA3E00BA6846}" type="slidenum">
              <a:rPr lang="en-US" altLang="zh-TW" smtClean="0">
                <a:solidFill>
                  <a:srgbClr val="000000"/>
                </a:solidFill>
              </a:rPr>
              <a:pPr/>
              <a:t>11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8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16FE60-1385-4A84-B862-CA3E00BA6846}" type="slidenum">
              <a:rPr lang="en-US" altLang="zh-TW" smtClean="0">
                <a:solidFill>
                  <a:srgbClr val="000000"/>
                </a:solidFill>
              </a:rPr>
              <a:pPr/>
              <a:t>12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73144" y="1916832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網路新時代來臨與資訊大爆炸，企業應落實各項資安佈建與人才培育，不然所產生的詐騙犯罪造成的商譽損害將難以估計，未來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誰能優先完成安全管理，就能獨佔鰲頭。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450524" y="83671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結語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09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0483" name="Picture 2" descr="D:\羅莉吟-少年\林園分局業務\桌面上的ppt\莉吟的講課資料\可愛貼圖\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83038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751267" y="1700808"/>
            <a:ext cx="7239000" cy="3600450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感謝聆聽</a:t>
            </a:r>
            <a:endParaRPr lang="en-US" altLang="zh-TW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如有任何問題，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歡迎撥打本隊專線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07-6412704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                       或所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轄林園派出所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07-6412013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林園分局關心你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68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1228" y="1628800"/>
            <a:ext cx="8237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深夜下班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回家路上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如何為您的人身安全加值？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28693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03717" y="1301613"/>
            <a:ext cx="75565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結伴同行，避免落單。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貴重物品置放機車置物箱內，善用服裝偽裝性別，降低被設定為犯罪著手目標。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廠區居民較少，如遇危險，求救不易，建議隨身攜帶輕便、使用方便的哨子，利用高音頻聲響，嚇阻歹徒，吸引路人注意。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51748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960292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關於電子郵件詐騙</a:t>
            </a:r>
            <a:endParaRPr lang="en-US" altLang="zh-TW" sz="6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sz="6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你應該要</a:t>
            </a:r>
            <a:r>
              <a:rPr lang="zh-TW" alt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知道</a:t>
            </a:r>
            <a:r>
              <a:rPr lang="en-US" altLang="zh-TW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</a:t>
            </a:r>
            <a:endParaRPr lang="zh-TW" altLang="en-US" sz="6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5892780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9" descr="Adware_C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3093" y="2394577"/>
            <a:ext cx="969893" cy="68611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500166" y="-16"/>
            <a:ext cx="7072361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電子郵件進階持續性滲透威脅與攻擊</a:t>
            </a:r>
            <a:r>
              <a:rPr lang="en-US" altLang="zh-TW" sz="32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Advanced Persistent Threat, </a:t>
            </a:r>
            <a:r>
              <a:rPr 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APT</a:t>
            </a:r>
            <a:r>
              <a:rPr 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en-US" altLang="zh-TW" sz="32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1" name="Picture 2" descr="D:\stt\Dropbox\Work\APT Works\mai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8" y="2487309"/>
            <a:ext cx="997257" cy="8484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76"/>
          <p:cNvGrpSpPr/>
          <p:nvPr/>
        </p:nvGrpSpPr>
        <p:grpSpPr>
          <a:xfrm>
            <a:off x="1798985" y="2301926"/>
            <a:ext cx="2235063" cy="785134"/>
            <a:chOff x="1722785" y="2911526"/>
            <a:chExt cx="2235063" cy="785134"/>
          </a:xfrm>
        </p:grpSpPr>
        <p:cxnSp>
          <p:nvCxnSpPr>
            <p:cNvPr id="27" name="Straight Arrow Connector 26"/>
            <p:cNvCxnSpPr>
              <a:stCxn id="11" idx="3"/>
            </p:cNvCxnSpPr>
            <p:nvPr/>
          </p:nvCxnSpPr>
          <p:spPr bwMode="auto">
            <a:xfrm>
              <a:off x="1722785" y="2911526"/>
              <a:ext cx="2235063" cy="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1749454" y="3379521"/>
              <a:ext cx="485532" cy="31713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marL="231775" indent="-231775" algn="l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4675" indent="-22860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8604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14617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4319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8891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3463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8035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2607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FontTx/>
                <a:buNone/>
                <a:defRPr/>
              </a:pPr>
              <a:r>
                <a:rPr kumimoji="1" lang="en-US" altLang="zh-TW" sz="1800" dirty="0" smtClean="0">
                  <a:solidFill>
                    <a:srgbClr val="FFFFFF">
                      <a:lumMod val="95000"/>
                    </a:srgbClr>
                  </a:solidFill>
                  <a:latin typeface="Calibri" pitchFamily="34" charset="0"/>
                  <a:ea typeface="新細明體" charset="-120"/>
                  <a:cs typeface="Calibri" pitchFamily="34" charset="0"/>
                </a:rPr>
                <a:t>1</a:t>
              </a:r>
              <a:endParaRPr kumimoji="1" lang="en-US" altLang="zh-TW" sz="3600" dirty="0" smtClean="0">
                <a:solidFill>
                  <a:srgbClr val="FFFFFF">
                    <a:lumMod val="95000"/>
                  </a:srgbClr>
                </a:solidFill>
                <a:latin typeface="Calibri" pitchFamily="34" charset="0"/>
                <a:ea typeface="新細明體" charset="-120"/>
                <a:cs typeface="Calibri" pitchFamily="34" charset="0"/>
              </a:endParaRPr>
            </a:p>
          </p:txBody>
        </p:sp>
      </p:grpSp>
      <p:sp>
        <p:nvSpPr>
          <p:cNvPr id="46" name="Content Placeholder 2"/>
          <p:cNvSpPr txBox="1">
            <a:spLocks/>
          </p:cNvSpPr>
          <p:nvPr/>
        </p:nvSpPr>
        <p:spPr>
          <a:xfrm>
            <a:off x="1541836" y="37113"/>
            <a:ext cx="5842660" cy="509292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60425" indent="-17145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146175" indent="-17145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431925" indent="-17145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89125" indent="-1714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346325" indent="-1714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03525" indent="-1714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0725" indent="-1714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kumimoji="1" lang="en-US" altLang="zh-TW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64612" y="3176427"/>
            <a:ext cx="1653748" cy="765653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60425" indent="-17145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146175" indent="-17145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431925" indent="-17145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89125" indent="-1714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346325" indent="-1714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03525" indent="-1714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0725" indent="-1714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FontTx/>
              <a:buNone/>
              <a:defRPr/>
            </a:pPr>
            <a:r>
              <a:rPr kumimoji="1"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夾帶惡意附件的社交工程信件</a:t>
            </a:r>
            <a:endParaRPr kumimoji="1" lang="en-US" altLang="zh-TW" sz="1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  <p:grpSp>
        <p:nvGrpSpPr>
          <p:cNvPr id="3" name="群組 80"/>
          <p:cNvGrpSpPr/>
          <p:nvPr/>
        </p:nvGrpSpPr>
        <p:grpSpPr>
          <a:xfrm>
            <a:off x="5321299" y="2746677"/>
            <a:ext cx="3294383" cy="1818866"/>
            <a:chOff x="5245099" y="3356277"/>
            <a:chExt cx="3294383" cy="1818866"/>
          </a:xfrm>
        </p:grpSpPr>
        <p:cxnSp>
          <p:nvCxnSpPr>
            <p:cNvPr id="60" name="Elbow Connector 17"/>
            <p:cNvCxnSpPr>
              <a:stCxn id="30" idx="2"/>
            </p:cNvCxnSpPr>
            <p:nvPr/>
          </p:nvCxnSpPr>
          <p:spPr bwMode="auto">
            <a:xfrm rot="16200000" flipH="1">
              <a:off x="6665428" y="1935948"/>
              <a:ext cx="453726" cy="3294383"/>
            </a:xfrm>
            <a:prstGeom prst="bentConnector2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Content Placeholder 2"/>
            <p:cNvSpPr txBox="1">
              <a:spLocks/>
            </p:cNvSpPr>
            <p:nvPr/>
          </p:nvSpPr>
          <p:spPr>
            <a:xfrm>
              <a:off x="6726075" y="4259869"/>
              <a:ext cx="485532" cy="31713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marL="231775" indent="-231775" algn="l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4675" indent="-22860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8604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14617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4319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8891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3463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8035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2607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FontTx/>
                <a:buNone/>
                <a:defRPr/>
              </a:pPr>
              <a:r>
                <a:rPr kumimoji="1" lang="en-US" altLang="zh-TW" sz="1800" dirty="0">
                  <a:solidFill>
                    <a:srgbClr val="FFFFFF">
                      <a:lumMod val="95000"/>
                    </a:srgbClr>
                  </a:solidFill>
                  <a:latin typeface="Calibri" pitchFamily="34" charset="0"/>
                  <a:ea typeface="新細明體" charset="-120"/>
                  <a:cs typeface="Calibri" pitchFamily="34" charset="0"/>
                </a:rPr>
                <a:t>5</a:t>
              </a:r>
              <a:endParaRPr kumimoji="1" lang="en-US" altLang="zh-TW" sz="1800" dirty="0" smtClean="0">
                <a:solidFill>
                  <a:srgbClr val="FFFFFF">
                    <a:lumMod val="95000"/>
                  </a:srgbClr>
                </a:solidFill>
                <a:latin typeface="Calibri" pitchFamily="34" charset="0"/>
                <a:ea typeface="新細明體" charset="-120"/>
                <a:cs typeface="Calibri" pitchFamily="34" charset="0"/>
              </a:endParaRPr>
            </a:p>
          </p:txBody>
        </p: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5870416" y="4617774"/>
              <a:ext cx="2196849" cy="557369"/>
            </a:xfrm>
            <a:prstGeom prst="rect">
              <a:avLst/>
            </a:prstGeom>
          </p:spPr>
          <p:txBody>
            <a:bodyPr/>
            <a:lstStyle>
              <a:lvl1pPr marL="231775" indent="-231775" algn="l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4675" indent="-22860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8604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14617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4319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8891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3463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8035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2607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FontTx/>
                <a:buNone/>
                <a:defRPr/>
              </a:pPr>
              <a:r>
                <a:rPr kumimoji="1" lang="zh-TW" altLang="en-US" sz="16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rPr>
                <a:t>內部網路攻擊與擴散</a:t>
              </a:r>
              <a:endParaRPr kumimoji="1" lang="en-US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endParaRPr>
            </a:p>
          </p:txBody>
        </p:sp>
      </p:grpSp>
      <p:grpSp>
        <p:nvGrpSpPr>
          <p:cNvPr id="5" name="群組 77"/>
          <p:cNvGrpSpPr/>
          <p:nvPr/>
        </p:nvGrpSpPr>
        <p:grpSpPr>
          <a:xfrm>
            <a:off x="2326577" y="1991027"/>
            <a:ext cx="2050771" cy="897536"/>
            <a:chOff x="2250377" y="2600627"/>
            <a:chExt cx="2050771" cy="897536"/>
          </a:xfrm>
        </p:grpSpPr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3460197" y="2900303"/>
              <a:ext cx="485532" cy="31713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marL="231775" indent="-231775" algn="l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4675" indent="-22860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8604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14617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4319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8891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3463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8035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2607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FontTx/>
                <a:buNone/>
                <a:defRPr/>
              </a:pPr>
              <a:r>
                <a:rPr kumimoji="1" lang="en-US" altLang="zh-TW" sz="1800" dirty="0" smtClean="0">
                  <a:solidFill>
                    <a:srgbClr val="FFFFFF">
                      <a:lumMod val="95000"/>
                    </a:srgbClr>
                  </a:solidFill>
                  <a:latin typeface="Calibri" pitchFamily="34" charset="0"/>
                  <a:ea typeface="新細明體" charset="-120"/>
                  <a:cs typeface="Calibri" pitchFamily="34" charset="0"/>
                </a:rPr>
                <a:t>2</a:t>
              </a:r>
              <a:endParaRPr kumimoji="1" lang="en-US" altLang="zh-TW" sz="3600" dirty="0" smtClean="0">
                <a:solidFill>
                  <a:srgbClr val="FFFFFF">
                    <a:lumMod val="95000"/>
                  </a:srgbClr>
                </a:solidFill>
                <a:latin typeface="Calibri" pitchFamily="34" charset="0"/>
                <a:ea typeface="新細明體" charset="-120"/>
                <a:cs typeface="Calibri" pitchFamily="34" charset="0"/>
              </a:endParaRPr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2250377" y="2600627"/>
              <a:ext cx="1519088" cy="317452"/>
            </a:xfrm>
            <a:prstGeom prst="rect">
              <a:avLst/>
            </a:prstGeom>
          </p:spPr>
          <p:txBody>
            <a:bodyPr/>
            <a:lstStyle>
              <a:lvl1pPr marL="231775" indent="-231775" algn="l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4675" indent="-22860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8604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14617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4319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8891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3463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8035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2607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FontTx/>
                <a:buNone/>
                <a:defRPr/>
              </a:pPr>
              <a:r>
                <a:rPr kumimoji="1" lang="zh-TW" altLang="en-US" sz="16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rPr>
                <a:t>觸發軟體弱點</a:t>
              </a:r>
              <a:endParaRPr kumimoji="1" lang="en-US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endParaRPr>
            </a:p>
          </p:txBody>
        </p:sp>
        <p:sp>
          <p:nvSpPr>
            <p:cNvPr id="15" name="Explosion 1 14"/>
            <p:cNvSpPr/>
            <p:nvPr/>
          </p:nvSpPr>
          <p:spPr bwMode="auto">
            <a:xfrm>
              <a:off x="3702963" y="2956451"/>
              <a:ext cx="598185" cy="541712"/>
            </a:xfrm>
            <a:prstGeom prst="irregularSeal1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ea typeface="華康隸書體W5" pitchFamily="65" charset="-120"/>
                <a:cs typeface="Arial" charset="0"/>
              </a:endParaRPr>
            </a:p>
          </p:txBody>
        </p:sp>
      </p:grpSp>
      <p:grpSp>
        <p:nvGrpSpPr>
          <p:cNvPr id="6" name="群組 78"/>
          <p:cNvGrpSpPr/>
          <p:nvPr/>
        </p:nvGrpSpPr>
        <p:grpSpPr>
          <a:xfrm>
            <a:off x="3855362" y="1748840"/>
            <a:ext cx="2637824" cy="1607437"/>
            <a:chOff x="3779162" y="2358440"/>
            <a:chExt cx="2637824" cy="1607437"/>
          </a:xfrm>
        </p:grpSpPr>
        <p:cxnSp>
          <p:nvCxnSpPr>
            <p:cNvPr id="18" name="Elbow Connector 17"/>
            <p:cNvCxnSpPr>
              <a:stCxn id="42" idx="0"/>
              <a:endCxn id="30" idx="0"/>
            </p:cNvCxnSpPr>
            <p:nvPr/>
          </p:nvCxnSpPr>
          <p:spPr bwMode="auto">
            <a:xfrm rot="16200000" flipH="1">
              <a:off x="4284299" y="2395167"/>
              <a:ext cx="379464" cy="1389737"/>
            </a:xfrm>
            <a:prstGeom prst="bentConnector3">
              <a:avLst>
                <a:gd name="adj1" fmla="val -60243"/>
              </a:avLst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4463166" y="2440924"/>
              <a:ext cx="485532" cy="31713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marL="231775" indent="-231775" algn="l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4675" indent="-22860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8604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14617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4319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8891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3463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8035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2607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FontTx/>
                <a:buNone/>
                <a:defRPr/>
              </a:pPr>
              <a:r>
                <a:rPr kumimoji="1" lang="en-US" altLang="zh-TW" sz="1800" dirty="0">
                  <a:solidFill>
                    <a:srgbClr val="FFFFFF">
                      <a:lumMod val="95000"/>
                    </a:srgbClr>
                  </a:solidFill>
                  <a:latin typeface="Calibri" pitchFamily="34" charset="0"/>
                  <a:ea typeface="新細明體" charset="-120"/>
                  <a:cs typeface="Calibri" pitchFamily="34" charset="0"/>
                </a:rPr>
                <a:t>3</a:t>
              </a:r>
              <a:endParaRPr kumimoji="1" lang="en-US" altLang="zh-TW" sz="1800" dirty="0" smtClean="0">
                <a:solidFill>
                  <a:srgbClr val="FFFFFF">
                    <a:lumMod val="95000"/>
                  </a:srgbClr>
                </a:solidFill>
                <a:latin typeface="Calibri" pitchFamily="34" charset="0"/>
                <a:ea typeface="新細明體" charset="-120"/>
                <a:cs typeface="Calibri" pitchFamily="34" charset="0"/>
              </a:endParaRPr>
            </a:p>
          </p:txBody>
        </p:sp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4897898" y="2358440"/>
              <a:ext cx="1519088" cy="557369"/>
            </a:xfrm>
            <a:prstGeom prst="rect">
              <a:avLst/>
            </a:prstGeom>
          </p:spPr>
          <p:txBody>
            <a:bodyPr/>
            <a:lstStyle>
              <a:lvl1pPr marL="231775" indent="-231775" algn="l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4675" indent="-22860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8604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14617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4319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8891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3463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8035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2607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FontTx/>
                <a:buNone/>
                <a:defRPr/>
              </a:pPr>
              <a:r>
                <a:rPr kumimoji="1" lang="zh-TW" altLang="en-US" sz="16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rPr>
                <a:t>安裝後門程式</a:t>
              </a:r>
              <a:endParaRPr kumimoji="1" lang="en-US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endParaRPr>
            </a:p>
          </p:txBody>
        </p:sp>
        <p:pic>
          <p:nvPicPr>
            <p:cNvPr id="30" name="Picture 129" descr="Adware_C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9302" y="3279767"/>
              <a:ext cx="699196" cy="686110"/>
            </a:xfrm>
            <a:prstGeom prst="rect">
              <a:avLst/>
            </a:prstGeom>
          </p:spPr>
        </p:pic>
      </p:grpSp>
      <p:grpSp>
        <p:nvGrpSpPr>
          <p:cNvPr id="7" name="群組 79"/>
          <p:cNvGrpSpPr/>
          <p:nvPr/>
        </p:nvGrpSpPr>
        <p:grpSpPr>
          <a:xfrm>
            <a:off x="360680" y="1046480"/>
            <a:ext cx="8534399" cy="1584295"/>
            <a:chOff x="284480" y="1656080"/>
            <a:chExt cx="8534399" cy="1584295"/>
          </a:xfrm>
        </p:grpSpPr>
        <p:cxnSp>
          <p:nvCxnSpPr>
            <p:cNvPr id="23" name="Elbow Connector 22"/>
            <p:cNvCxnSpPr>
              <a:stCxn id="30" idx="3"/>
            </p:cNvCxnSpPr>
            <p:nvPr/>
          </p:nvCxnSpPr>
          <p:spPr bwMode="auto">
            <a:xfrm flipH="1" flipV="1">
              <a:off x="1986280" y="1656080"/>
              <a:ext cx="3608418" cy="1357142"/>
            </a:xfrm>
            <a:prstGeom prst="bentConnector3">
              <a:avLst>
                <a:gd name="adj1" fmla="val -40123"/>
              </a:avLst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6726075" y="2660435"/>
              <a:ext cx="485532" cy="31713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marL="231775" indent="-231775" algn="l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4675" indent="-22860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8604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14617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4319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8891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3463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8035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2607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FontTx/>
                <a:buNone/>
                <a:defRPr/>
              </a:pPr>
              <a:r>
                <a:rPr kumimoji="1" lang="en-US" altLang="zh-TW" sz="1800" dirty="0">
                  <a:solidFill>
                    <a:srgbClr val="FFFFFF">
                      <a:lumMod val="95000"/>
                    </a:srgbClr>
                  </a:solidFill>
                  <a:latin typeface="Calibri" pitchFamily="34" charset="0"/>
                  <a:ea typeface="新細明體" charset="-120"/>
                  <a:cs typeface="Calibri" pitchFamily="34" charset="0"/>
                </a:rPr>
                <a:t>4</a:t>
              </a:r>
              <a:endParaRPr kumimoji="1" lang="en-US" altLang="zh-TW" sz="1800" dirty="0" smtClean="0">
                <a:solidFill>
                  <a:srgbClr val="FFFFFF">
                    <a:lumMod val="95000"/>
                  </a:srgbClr>
                </a:solidFill>
                <a:latin typeface="Calibri" pitchFamily="34" charset="0"/>
                <a:ea typeface="新細明體" charset="-120"/>
                <a:cs typeface="Calibri" pitchFamily="34" charset="0"/>
              </a:endParaRPr>
            </a:p>
          </p:txBody>
        </p:sp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7201446" y="2683006"/>
              <a:ext cx="1617433" cy="557369"/>
            </a:xfrm>
            <a:prstGeom prst="rect">
              <a:avLst/>
            </a:prstGeom>
          </p:spPr>
          <p:txBody>
            <a:bodyPr/>
            <a:lstStyle>
              <a:lvl1pPr marL="231775" indent="-231775" algn="l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4675" indent="-22860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8604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14617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431925" indent="-171450" algn="l" rtl="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8891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3463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8035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260725" indent="-171450" algn="l" rtl="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FontTx/>
                <a:buNone/>
                <a:defRPr/>
              </a:pPr>
              <a:r>
                <a:rPr kumimoji="1" lang="zh-TW" altLang="en-US" sz="16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rPr>
                <a:t>建立 </a:t>
              </a:r>
              <a:r>
                <a:rPr kumimoji="1" lang="en-US" altLang="zh-TW" sz="16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rPr>
                <a:t>C&amp;C </a:t>
              </a:r>
              <a:r>
                <a:rPr kumimoji="1" lang="zh-TW" altLang="en-US" sz="16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rPr>
                <a:t>通道</a:t>
              </a:r>
              <a:endParaRPr kumimoji="1" lang="en-US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endParaRPr>
            </a:p>
          </p:txBody>
        </p:sp>
        <p:pic>
          <p:nvPicPr>
            <p:cNvPr id="36865" name="Picture 1" descr="G:\=PPT=\118392146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480" y="1808480"/>
              <a:ext cx="1476841" cy="918210"/>
            </a:xfrm>
            <a:prstGeom prst="rect">
              <a:avLst/>
            </a:prstGeom>
            <a:noFill/>
          </p:spPr>
        </p:pic>
      </p:grpSp>
      <p:graphicFrame>
        <p:nvGraphicFramePr>
          <p:cNvPr id="68" name="資料庫圖表 4"/>
          <p:cNvGraphicFramePr/>
          <p:nvPr>
            <p:extLst>
              <p:ext uri="{D42A27DB-BD31-4B8C-83A1-F6EECF244321}">
                <p14:modId xmlns:p14="http://schemas.microsoft.com/office/powerpoint/2010/main" val="1447897461"/>
              </p:ext>
            </p:extLst>
          </p:nvPr>
        </p:nvGraphicFramePr>
        <p:xfrm>
          <a:off x="76200" y="4250810"/>
          <a:ext cx="8991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69900" y="3657600"/>
            <a:ext cx="1603266" cy="540682"/>
            <a:chOff x="4355976" y="3645024"/>
            <a:chExt cx="2053382" cy="763173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355976" y="3645024"/>
              <a:ext cx="2053382" cy="763173"/>
              <a:chOff x="3059832" y="3223486"/>
              <a:chExt cx="2053382" cy="763173"/>
            </a:xfrm>
          </p:grpSpPr>
          <p:pic>
            <p:nvPicPr>
              <p:cNvPr id="74" name="Picture 11" descr="http://t3.gstatic.com/images?q=tbn:ANd9GcTmch3SU0-YSLZ99IXMro_ba-phc87YHGJjhyi--64GQiv504qEVK-rDtVJsw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355976" y="3223486"/>
                <a:ext cx="757238" cy="757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15" descr="http://t1.gstatic.com/images?q=tbn:ANd9GcQ1fqU45MLWjeFfkG69kTJiZHSA4ZSLDU5rarcl9TxKjNqGvg3mVQ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3284984"/>
                <a:ext cx="692150" cy="692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9" descr="http://t3.gstatic.com/images?q=tbn:ANd9GcTM_l0xBcDsJr6pOz11hZGXsQcy2IJl2ZIEpBAlIerFISgtxee1mMg-yKMwfw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707904" y="3284984"/>
                <a:ext cx="701675" cy="701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1" name="Explosion 2 9"/>
            <p:cNvSpPr/>
            <p:nvPr/>
          </p:nvSpPr>
          <p:spPr>
            <a:xfrm>
              <a:off x="4355976" y="4076589"/>
              <a:ext cx="287442" cy="288768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72" name="Explosion 2 10"/>
            <p:cNvSpPr/>
            <p:nvPr/>
          </p:nvSpPr>
          <p:spPr>
            <a:xfrm>
              <a:off x="5003911" y="4076589"/>
              <a:ext cx="287442" cy="288768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73" name="Explosion 2 11"/>
            <p:cNvSpPr/>
            <p:nvPr/>
          </p:nvSpPr>
          <p:spPr>
            <a:xfrm>
              <a:off x="5651846" y="4076589"/>
              <a:ext cx="289030" cy="288768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92977" y="4886235"/>
            <a:ext cx="8951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solidFill>
                  <a:srgbClr val="000000"/>
                </a:solidFill>
                <a:latin typeface="標楷體" pitchFamily="65" charset="-120"/>
              </a:rPr>
              <a:t>簡單的例子來說，詐騙集團為了要詐騙你的錢，花了很多心思去找有關你的資料，諸如電話、家人、上班地點、活動消費方式還有可能你的前科或小三的資料等，而</a:t>
            </a:r>
            <a:r>
              <a:rPr kumimoji="1" lang="zh-TW" altLang="en-US" sz="2000" b="1" dirty="0">
                <a:solidFill>
                  <a:srgbClr val="FF0000"/>
                </a:solidFill>
                <a:latin typeface="標楷體" pitchFamily="65" charset="-120"/>
              </a:rPr>
              <a:t>駭客現在的</a:t>
            </a:r>
            <a:r>
              <a:rPr kumimoji="1" lang="en-US" altLang="zh-TW" sz="2000" b="1" dirty="0">
                <a:solidFill>
                  <a:srgbClr val="FF0000"/>
                </a:solidFill>
                <a:latin typeface="標楷體" pitchFamily="65" charset="-120"/>
              </a:rPr>
              <a:t>APT</a:t>
            </a:r>
            <a:r>
              <a:rPr kumimoji="1" lang="zh-TW" altLang="en-US" sz="2000" b="1" dirty="0">
                <a:solidFill>
                  <a:srgbClr val="FF0000"/>
                </a:solidFill>
                <a:latin typeface="標楷體" pitchFamily="65" charset="-120"/>
              </a:rPr>
              <a:t>就使用各種方式蒐集你的資料，擺脫以往隨機找對象攻擊，現在是特定性，而最明顯特徵就是先從你的電子郵件下手</a:t>
            </a:r>
            <a:r>
              <a:rPr kumimoji="1" lang="en-US" altLang="zh-TW" sz="2000" b="1" dirty="0">
                <a:solidFill>
                  <a:srgbClr val="FF0000"/>
                </a:solidFill>
                <a:latin typeface="標楷體" pitchFamily="65" charset="-120"/>
              </a:rPr>
              <a:t>!</a:t>
            </a:r>
            <a:endParaRPr kumimoji="1" lang="zh-TW" altLang="en-US" sz="2000" dirty="0">
              <a:solidFill>
                <a:srgbClr val="000000"/>
              </a:solidFill>
              <a:ea typeface="華康隸書體W5" pitchFamily="65" charset="-120"/>
            </a:endParaRPr>
          </a:p>
        </p:txBody>
      </p:sp>
      <p:sp>
        <p:nvSpPr>
          <p:cNvPr id="39" name="投影片編號版面配置區 38"/>
          <p:cNvSpPr txBox="1">
            <a:spLocks/>
          </p:cNvSpPr>
          <p:nvPr/>
        </p:nvSpPr>
        <p:spPr>
          <a:xfrm>
            <a:off x="8305800" y="6505575"/>
            <a:ext cx="838200" cy="2619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8BCB4-4EB1-4A79-B91B-3ECD7DF50DB3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16FE60-1385-4A84-B862-CA3E00BA6846}" type="slidenum">
              <a:rPr lang="en-US" altLang="zh-TW" smtClean="0">
                <a:solidFill>
                  <a:srgbClr val="000000"/>
                </a:solidFill>
              </a:rPr>
              <a:pPr/>
              <a:t>5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-479460" y="-52253"/>
            <a:ext cx="8229600" cy="1143000"/>
          </a:xfrm>
        </p:spPr>
        <p:txBody>
          <a:bodyPr/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直接入侵電子郵件，假冒發信騙取匯款</a:t>
            </a:r>
          </a:p>
        </p:txBody>
      </p:sp>
      <p:sp>
        <p:nvSpPr>
          <p:cNvPr id="25603" name="Text Box 40"/>
          <p:cNvSpPr txBox="1">
            <a:spLocks noChangeArrowheads="1"/>
          </p:cNvSpPr>
          <p:nvPr/>
        </p:nvSpPr>
        <p:spPr bwMode="auto">
          <a:xfrm>
            <a:off x="9601200" y="1268413"/>
            <a:ext cx="184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" y="3684590"/>
            <a:ext cx="1124649" cy="10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6519958" y="4728696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dirty="0">
                <a:solidFill>
                  <a:srgbClr val="000000"/>
                </a:solidFill>
                <a:ea typeface="華康隸書體W5" pitchFamily="65" charset="-120"/>
              </a:rPr>
              <a:t>出口商</a:t>
            </a:r>
            <a:endParaRPr kumimoji="1" lang="en-US" altLang="zh-TW" sz="2400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dirty="0">
                <a:solidFill>
                  <a:srgbClr val="000000"/>
                </a:solidFill>
                <a:ea typeface="華康隸書體W5" pitchFamily="65" charset="-120"/>
              </a:rPr>
              <a:t>本地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4216" y="3684590"/>
            <a:ext cx="1136386" cy="96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8"/>
          <p:cNvSpPr txBox="1"/>
          <p:nvPr/>
        </p:nvSpPr>
        <p:spPr>
          <a:xfrm>
            <a:off x="357912" y="4748666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>
                <a:solidFill>
                  <a:srgbClr val="000000"/>
                </a:solidFill>
                <a:ea typeface="華康隸書體W5" pitchFamily="65" charset="-120"/>
              </a:rPr>
              <a:t>進口商</a:t>
            </a:r>
            <a:endParaRPr kumimoji="1" lang="en-US" altLang="zh-TW" sz="2800" dirty="0">
              <a:solidFill>
                <a:srgbClr val="000000"/>
              </a:solidFill>
              <a:ea typeface="華康隸書體W5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>
                <a:solidFill>
                  <a:srgbClr val="000000"/>
                </a:solidFill>
                <a:ea typeface="華康隸書體W5" pitchFamily="65" charset="-120"/>
              </a:rPr>
              <a:t>客戶</a:t>
            </a:r>
          </a:p>
        </p:txBody>
      </p:sp>
      <p:sp>
        <p:nvSpPr>
          <p:cNvPr id="3" name="左-右雙向箭號 2"/>
          <p:cNvSpPr/>
          <p:nvPr/>
        </p:nvSpPr>
        <p:spPr>
          <a:xfrm>
            <a:off x="2201333" y="3803122"/>
            <a:ext cx="4216400" cy="729198"/>
          </a:xfrm>
          <a:prstGeom prst="leftRightArrow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439776" y="394463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dirty="0">
                <a:solidFill>
                  <a:srgbClr val="000000"/>
                </a:solidFill>
                <a:ea typeface="華康隸書體W5" pitchFamily="65" charset="-120"/>
              </a:rPr>
              <a:t>正常往來信件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2501" y="1268413"/>
            <a:ext cx="6429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弧形向右箭號 16"/>
          <p:cNvSpPr/>
          <p:nvPr/>
        </p:nvSpPr>
        <p:spPr>
          <a:xfrm rot="2577315">
            <a:off x="1758438" y="1131604"/>
            <a:ext cx="924788" cy="2757317"/>
          </a:xfrm>
          <a:prstGeom prst="curvedRightArrow">
            <a:avLst>
              <a:gd name="adj1" fmla="val 25000"/>
              <a:gd name="adj2" fmla="val 45985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0" name="弧形箭號 (左彎) 19"/>
          <p:cNvSpPr/>
          <p:nvPr/>
        </p:nvSpPr>
        <p:spPr>
          <a:xfrm rot="18616228">
            <a:off x="5566111" y="969521"/>
            <a:ext cx="927886" cy="2928426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pic>
        <p:nvPicPr>
          <p:cNvPr id="13" name="Picture 2" descr="D:\stt\Dropbox\Work\APT Works\mai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03" y="4490889"/>
            <a:ext cx="997257" cy="8484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stt\Dropbox\Work\APT Works\mai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25" y="4648721"/>
            <a:ext cx="997257" cy="8484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stt\Dropbox\Work\APT Works\mai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40" y="2326314"/>
            <a:ext cx="997257" cy="8484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2490133"/>
            <a:ext cx="777450" cy="92086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80" y="2490133"/>
            <a:ext cx="777450" cy="920863"/>
          </a:xfrm>
          <a:prstGeom prst="rect">
            <a:avLst/>
          </a:prstGeom>
        </p:spPr>
      </p:pic>
      <p:sp>
        <p:nvSpPr>
          <p:cNvPr id="27" name="圓角矩形圖說文字 26"/>
          <p:cNvSpPr>
            <a:spLocks noChangeArrowheads="1"/>
          </p:cNvSpPr>
          <p:nvPr/>
        </p:nvSpPr>
        <p:spPr bwMode="auto">
          <a:xfrm>
            <a:off x="6248714" y="1090747"/>
            <a:ext cx="2724101" cy="408623"/>
          </a:xfrm>
          <a:prstGeom prst="wedgeRoundRectCallout">
            <a:avLst>
              <a:gd name="adj1" fmla="val 6605"/>
              <a:gd name="adj2" fmla="val 260887"/>
              <a:gd name="adj3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lvl="1" algn="ctr" fontAlgn="base">
              <a:spcBef>
                <a:spcPts val="363"/>
              </a:spcBef>
              <a:spcAft>
                <a:spcPct val="0"/>
              </a:spcAft>
              <a:defRPr/>
            </a:pPr>
            <a:r>
              <a:rPr kumimoji="1" lang="zh-TW" altLang="en-US" u="sng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郵件伺服器遭目標攻擊</a:t>
            </a:r>
            <a:endParaRPr kumimoji="1" lang="en-US" altLang="zh-TW" u="sng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圓角矩形圖說文字 27"/>
          <p:cNvSpPr>
            <a:spLocks noChangeArrowheads="1"/>
          </p:cNvSpPr>
          <p:nvPr/>
        </p:nvSpPr>
        <p:spPr bwMode="auto">
          <a:xfrm>
            <a:off x="5471101" y="5968316"/>
            <a:ext cx="2724101" cy="408623"/>
          </a:xfrm>
          <a:prstGeom prst="wedgeRoundRectCallout">
            <a:avLst>
              <a:gd name="adj1" fmla="val 18452"/>
              <a:gd name="adj2" fmla="val -159330"/>
              <a:gd name="adj3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lvl="1" algn="ctr" fontAlgn="base">
              <a:spcBef>
                <a:spcPts val="363"/>
              </a:spcBef>
              <a:spcAft>
                <a:spcPct val="0"/>
              </a:spcAft>
              <a:defRPr/>
            </a:pPr>
            <a:r>
              <a:rPr kumimoji="1" lang="zh-TW" altLang="en-US" u="sng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業務郵件 遭鎖定竄改</a:t>
            </a:r>
            <a:endParaRPr kumimoji="1" lang="en-US" altLang="zh-TW" u="sng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圓角矩形圖說文字 28"/>
          <p:cNvSpPr>
            <a:spLocks noChangeArrowheads="1"/>
          </p:cNvSpPr>
          <p:nvPr/>
        </p:nvSpPr>
        <p:spPr bwMode="auto">
          <a:xfrm>
            <a:off x="360152" y="6112907"/>
            <a:ext cx="3079624" cy="408623"/>
          </a:xfrm>
          <a:prstGeom prst="wedgeRoundRectCallout">
            <a:avLst>
              <a:gd name="adj1" fmla="val -21640"/>
              <a:gd name="adj2" fmla="val -157079"/>
              <a:gd name="adj3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lvl="1" algn="ctr" fontAlgn="base">
              <a:spcBef>
                <a:spcPts val="363"/>
              </a:spcBef>
              <a:spcAft>
                <a:spcPct val="0"/>
              </a:spcAft>
              <a:defRPr/>
            </a:pPr>
            <a:r>
              <a:rPr kumimoji="1" lang="zh-TW" altLang="en-US" u="sng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客戶接收駭客通知匯款被騙</a:t>
            </a:r>
            <a:endParaRPr kumimoji="1" lang="en-US" altLang="zh-TW" u="sng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圓角矩形圖說文字 29"/>
          <p:cNvSpPr>
            <a:spLocks noChangeArrowheads="1"/>
          </p:cNvSpPr>
          <p:nvPr/>
        </p:nvSpPr>
        <p:spPr bwMode="auto">
          <a:xfrm>
            <a:off x="377528" y="981841"/>
            <a:ext cx="3275188" cy="408623"/>
          </a:xfrm>
          <a:prstGeom prst="wedgeRoundRectCallout">
            <a:avLst>
              <a:gd name="adj1" fmla="val 47643"/>
              <a:gd name="adj2" fmla="val 107313"/>
              <a:gd name="adj3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lvl="1" algn="ctr" fontAlgn="base">
              <a:spcBef>
                <a:spcPts val="363"/>
              </a:spcBef>
              <a:spcAft>
                <a:spcPct val="0"/>
              </a:spcAft>
              <a:defRPr/>
            </a:pPr>
            <a:r>
              <a:rPr kumimoji="1" lang="zh-TW" altLang="en-US" u="sng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駭客手法 騙取客戶匯款</a:t>
            </a:r>
            <a:endParaRPr kumimoji="1" lang="en-US" altLang="zh-TW" u="sng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投影片編號版面配置區 38"/>
          <p:cNvSpPr txBox="1">
            <a:spLocks/>
          </p:cNvSpPr>
          <p:nvPr/>
        </p:nvSpPr>
        <p:spPr>
          <a:xfrm>
            <a:off x="8305800" y="6505575"/>
            <a:ext cx="838200" cy="2619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8BCB4-4EB1-4A79-B91B-3ECD7DF50DB3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16FE60-1385-4A84-B862-CA3E00BA6846}" type="slidenum">
              <a:rPr lang="en-US" altLang="zh-TW" smtClean="0">
                <a:solidFill>
                  <a:srgbClr val="000000"/>
                </a:solidFill>
              </a:rPr>
              <a:pPr/>
              <a:t>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29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5400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釣魚郵件與奈及利亞詐騙集團有關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b="11111"/>
          <a:stretch>
            <a:fillRect/>
          </a:stretch>
        </p:blipFill>
        <p:spPr bwMode="auto">
          <a:xfrm>
            <a:off x="214282" y="1500174"/>
            <a:ext cx="87154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16FE60-1385-4A84-B862-CA3E00BA6846}" type="slidenum">
              <a:rPr lang="en-US" altLang="zh-TW" smtClean="0">
                <a:solidFill>
                  <a:srgbClr val="000000"/>
                </a:solidFill>
              </a:rPr>
              <a:pPr/>
              <a:t>7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86634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</a:rPr>
              <a:t>從郵件伺服主機</a:t>
            </a:r>
            <a:r>
              <a:rPr lang="en-US" altLang="zh-TW" sz="3600" dirty="0" smtClean="0">
                <a:solidFill>
                  <a:srgbClr val="FF0000"/>
                </a:solidFill>
              </a:rPr>
              <a:t>LOG</a:t>
            </a:r>
            <a:r>
              <a:rPr lang="zh-TW" altLang="en-US" sz="3600" dirty="0" smtClean="0">
                <a:solidFill>
                  <a:srgbClr val="FF0000"/>
                </a:solidFill>
              </a:rPr>
              <a:t>可以發現很多異常登入者</a:t>
            </a:r>
            <a:r>
              <a:rPr lang="en-US" altLang="zh-TW" sz="3600" dirty="0" smtClean="0">
                <a:solidFill>
                  <a:srgbClr val="FF0000"/>
                </a:solidFill>
              </a:rPr>
              <a:t>IP</a:t>
            </a:r>
            <a:r>
              <a:rPr lang="zh-TW" altLang="en-US" sz="3600" dirty="0" smtClean="0">
                <a:solidFill>
                  <a:srgbClr val="FF0000"/>
                </a:solidFill>
              </a:rPr>
              <a:t>，疑似遭到入侵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043417"/>
              </p:ext>
            </p:extLst>
          </p:nvPr>
        </p:nvGraphicFramePr>
        <p:xfrm>
          <a:off x="230831" y="1515524"/>
          <a:ext cx="8733657" cy="4816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1352"/>
                <a:gridCol w="887435"/>
                <a:gridCol w="887435"/>
                <a:gridCol w="887435"/>
              </a:tblGrid>
              <a:tr h="1807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</a:rPr>
                        <a:t>檔名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</a:rPr>
                        <a:t>國別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</a:rPr>
                        <a:t>公司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[PSPAM] RE [PSPAM] RE [PSPAM] RE [PSPAM] RE [PSPAM] RE [PSPAM] RE [PSPAM] RE YOU JI.eml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[PSPAM] Re </a:t>
                      </a:r>
                      <a:r>
                        <a:rPr lang="en-US" sz="1000" u="none" strike="noStrike" dirty="0" err="1">
                          <a:effectLst/>
                        </a:rPr>
                        <a:t>Re</a:t>
                      </a:r>
                      <a:r>
                        <a:rPr lang="en-US" sz="1000" u="none" strike="noStrike" dirty="0">
                          <a:effectLst/>
                        </a:rPr>
                        <a:t> SEHO-PROFORMA  INVOICE.eml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[PSPAM] RE [PSPAM] RE [PSPAM] RE [PSPAM] RE [PSPAM] RE [PSPAM] RE [PSPAM] YOUJI YV-1600 +C.eml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[PSPAM] RE [PSPAM] RE [PSPAM] RE [PSPAM] RE [PSPAM] RE [PSPAM] RE [PSPAM] YOUJI YV-1600 +C[1]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[PSPAM] RE [PSPAM] RE [PSPAM] RE [PSPAM] RE [PSPAM] RE [PSPAM] YOUJI YV-1600 +C.eml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[PSPAM] RE [PSPAM] RE [PSPAM] RE [PSPAM] RE [PSPAM] RE YOU JI.eml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[PSPAM] RE [PSPAM] RE [PSPAM] RE [PSPAM] YOUJI YV-1600 +C.eml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[PSPAM] RE [PSPAM] RE [PSPAM] RE RE  RE RE SEHO- YOU JI YV-1600ATC+C.eml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[PSPAM] RE [PSPAM] RE [PSPAM] RE YOU JI.eml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[PSPAM] RE [PSPAM] RE </a:t>
                      </a:r>
                      <a:r>
                        <a:rPr lang="en-US" sz="1000" u="none" strike="noStrike" dirty="0" err="1">
                          <a:effectLst/>
                        </a:rPr>
                        <a:t>RE</a:t>
                      </a:r>
                      <a:r>
                        <a:rPr lang="en-US" sz="1000" u="none" strike="noStrike" dirty="0">
                          <a:effectLst/>
                        </a:rPr>
                        <a:t>  </a:t>
                      </a:r>
                      <a:r>
                        <a:rPr lang="en-US" sz="1000" u="none" strike="noStrike" dirty="0" err="1">
                          <a:effectLst/>
                        </a:rPr>
                        <a:t>RE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RE</a:t>
                      </a:r>
                      <a:r>
                        <a:rPr lang="en-US" sz="1000" u="none" strike="noStrike" dirty="0">
                          <a:effectLst/>
                        </a:rPr>
                        <a:t> SEHO- YOU JI YV-1600ATC+C.eml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[PSPAM] RE [PSPAM] RE RE SEHO- YOU JI YV-1600ATC+C.eml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157.55.2.92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[PSPAM] RE [PSPAM] YOUJI YV-1600 +C.eml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[PSPAM] RE </a:t>
                      </a:r>
                      <a:r>
                        <a:rPr lang="en-US" sz="1000" u="none" strike="noStrike" dirty="0" err="1">
                          <a:effectLst/>
                        </a:rPr>
                        <a:t>RE</a:t>
                      </a:r>
                      <a:r>
                        <a:rPr lang="en-US" sz="1000" u="none" strike="noStrike" dirty="0">
                          <a:effectLst/>
                        </a:rPr>
                        <a:t>  </a:t>
                      </a:r>
                      <a:r>
                        <a:rPr lang="en-US" sz="1000" u="none" strike="noStrike" dirty="0" err="1">
                          <a:effectLst/>
                        </a:rPr>
                        <a:t>RE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RE</a:t>
                      </a:r>
                      <a:r>
                        <a:rPr lang="en-US" sz="1000" u="none" strike="noStrike" dirty="0">
                          <a:effectLst/>
                        </a:rPr>
                        <a:t> SEHO- YOU JI YV-1600ATC+C.eml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157.55.2.81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[PSPAM] Re Re Re SEHO- YOU JI YV-1600ATC+C.eml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157.55.2.73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[PSPAM] RE SEHO- YOU JI YV-1600ATC+C.eml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[PSPAM] RE SEHO- YOU JI YV-1600ATC+C_Video 1.eml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157.55.0.238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[PSPAM] RE YOU JI.eml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COPY OF THE CABLE.eml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157.55.2.73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 [PSPAM] RE [PSPAM] RE [PSPAM] RE [PSPAM] RE [PSPAM] RE [PSPAM] RE [PSPAM] RE YOU JI.eml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 [PSPAM] RE [PSPAM] RE [PSPAM] RE [PSPAM] RE [PSPAM] RE [PSPAM] RE [PSPAM] RE YOU JI[1].eml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 [PSPAM] RE [PSPAM] RE [PSPAM] RE [PSPAM] RE [PSPAM] RE [PSPAM] RE [PSPAM] RE YOU JI[2].eml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Microsoft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  <a:tr h="18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 [PSPAM] RE [PSPAM] RE [PSPAM] RE [PSPAM] RE [PSPAM] RE [PSPAM] RE YOU JI.eml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>
                          <a:effectLst/>
                        </a:rPr>
                        <a:t>157.55.2.71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States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Microsoft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48" marR="7648" marT="7648" marB="0" anchor="ctr"/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DCAE453-22EB-4082-A36C-A656137AC087}" type="slidenum">
              <a:rPr lang="zh-TW" altLang="en-US" smtClean="0">
                <a:solidFill>
                  <a:srgbClr val="000000"/>
                </a:solidFill>
              </a:rPr>
              <a:pPr/>
              <a:t>8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32240" y="1700808"/>
            <a:ext cx="360040" cy="41764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CA18BCB4-4EB1-4A79-B91B-3ECD7DF50DB3}" type="slidenum">
              <a:rPr lang="en-US" altLang="zh-TW" smtClean="0">
                <a:solidFill>
                  <a:srgbClr val="000000"/>
                </a:solidFill>
              </a:rPr>
              <a:pPr/>
              <a:t>9</a:t>
            </a:fld>
            <a:endParaRPr lang="en-US" altLang="zh-TW">
              <a:solidFill>
                <a:srgbClr val="000000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268809383"/>
              </p:ext>
            </p:extLst>
          </p:nvPr>
        </p:nvGraphicFramePr>
        <p:xfrm>
          <a:off x="1043608" y="1124744"/>
          <a:ext cx="68407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55576" y="324321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>
                <a:solidFill>
                  <a:srgbClr val="FF0000"/>
                </a:solidFill>
                <a:latin typeface="標楷體" pitchFamily="65" charset="-120"/>
              </a:rPr>
              <a:t>發生駭客入侵後</a:t>
            </a:r>
            <a:r>
              <a:rPr kumimoji="1" lang="en-US" altLang="zh-TW" sz="3200" b="1" dirty="0">
                <a:solidFill>
                  <a:srgbClr val="FF0000"/>
                </a:solidFill>
                <a:latin typeface="標楷體" pitchFamily="65" charset="-120"/>
              </a:rPr>
              <a:t>4W1H</a:t>
            </a:r>
            <a:r>
              <a:rPr kumimoji="1" lang="zh-TW" altLang="en-US" sz="3200" b="1" dirty="0">
                <a:solidFill>
                  <a:srgbClr val="FF0000"/>
                </a:solidFill>
                <a:latin typeface="標楷體" pitchFamily="65" charset="-120"/>
              </a:rPr>
              <a:t>作法</a:t>
            </a:r>
          </a:p>
        </p:txBody>
      </p:sp>
    </p:spTree>
    <p:extLst>
      <p:ext uri="{BB962C8B-B14F-4D97-AF65-F5344CB8AC3E}">
        <p14:creationId xmlns:p14="http://schemas.microsoft.com/office/powerpoint/2010/main" val="2441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華康隸書體W5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華康隸書體W5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華康隸書體W5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華康隸書體W5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華康隸書體W5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華康隸書體W5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華康隸書體W5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華康隸書體W5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華康隸書體W5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華康隸書體W5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1146</Words>
  <Application>Microsoft Office PowerPoint</Application>
  <PresentationFormat>如螢幕大小 (4:3)</PresentationFormat>
  <Paragraphs>197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13</vt:i4>
      </vt:variant>
    </vt:vector>
  </HeadingPairs>
  <TitlesOfParts>
    <vt:vector size="28" baseType="lpstr">
      <vt:lpstr>華康隸書體W5</vt:lpstr>
      <vt:lpstr>微軟正黑體</vt:lpstr>
      <vt:lpstr>新細明體</vt:lpstr>
      <vt:lpstr>標楷體</vt:lpstr>
      <vt:lpstr>Arial</vt:lpstr>
      <vt:lpstr>Calibri</vt:lpstr>
      <vt:lpstr>Century Gothic</vt:lpstr>
      <vt:lpstr>Wingdings 2</vt:lpstr>
      <vt:lpstr>Wingdings 3</vt:lpstr>
      <vt:lpstr>預設簡報設計</vt:lpstr>
      <vt:lpstr>2_預設簡報設計</vt:lpstr>
      <vt:lpstr>1_預設簡報設計</vt:lpstr>
      <vt:lpstr>3_預設簡報設計</vt:lpstr>
      <vt:lpstr>4_預設簡報設計</vt:lpstr>
      <vt:lpstr>絲縷</vt:lpstr>
      <vt:lpstr>PowerPoint 簡報</vt:lpstr>
      <vt:lpstr>PowerPoint 簡報</vt:lpstr>
      <vt:lpstr>PowerPoint 簡報</vt:lpstr>
      <vt:lpstr>PowerPoint 簡報</vt:lpstr>
      <vt:lpstr>電子郵件進階持續性滲透威脅與攻擊 (Advanced Persistent Threat, APT)</vt:lpstr>
      <vt:lpstr>直接入侵電子郵件，假冒發信騙取匯款</vt:lpstr>
      <vt:lpstr>釣魚郵件與奈及利亞詐騙集團有關</vt:lpstr>
      <vt:lpstr>從郵件伺服主機LOG可以發現很多異常登入者IP，疑似遭到入侵</vt:lpstr>
      <vt:lpstr>PowerPoint 簡報</vt:lpstr>
      <vt:lpstr>企業安全建議作法 </vt:lpstr>
      <vt:lpstr>ICT來臨的時代，不應全部仰賴設備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黃彥文</dc:creator>
  <cp:lastModifiedBy>user1</cp:lastModifiedBy>
  <cp:revision>25</cp:revision>
  <cp:lastPrinted>2015-07-16T00:35:40Z</cp:lastPrinted>
  <dcterms:created xsi:type="dcterms:W3CDTF">2015-07-16T00:09:56Z</dcterms:created>
  <dcterms:modified xsi:type="dcterms:W3CDTF">2017-12-07T01:36:20Z</dcterms:modified>
</cp:coreProperties>
</file>